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3" r:id="rId6"/>
    <p:sldId id="256" r:id="rId7"/>
    <p:sldId id="261" r:id="rId8"/>
    <p:sldId id="265" r:id="rId9"/>
    <p:sldId id="264" r:id="rId10"/>
    <p:sldId id="262" r:id="rId1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97" autoAdjust="0"/>
    <p:restoredTop sz="94660"/>
  </p:normalViewPr>
  <p:slideViewPr>
    <p:cSldViewPr snapToGrid="0">
      <p:cViewPr varScale="1">
        <p:scale>
          <a:sx n="64" d="100"/>
          <a:sy n="64" d="100"/>
        </p:scale>
        <p:origin x="13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74C7A-1340-46DF-B523-C4DCC2DF3DC2}" type="datetimeFigureOut">
              <a:rPr lang="es-CO" smtClean="0"/>
              <a:t>25/04/2026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F0CBBB-0D67-4070-A564-0869288E989E}" type="slidenum">
              <a:rPr lang="es-CO" smtClean="0"/>
              <a:t>‹Nº›</a:t>
            </a:fld>
            <a:endParaRPr lang="es-CO"/>
          </a:p>
        </p:txBody>
      </p:sp>
    </p:spTree>
    <p:extLst>
      <p:ext uri="{BB962C8B-B14F-4D97-AF65-F5344CB8AC3E}">
        <p14:creationId xmlns:p14="http://schemas.microsoft.com/office/powerpoint/2010/main" val="3231287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6CF0CBBB-0D67-4070-A564-0869288E989E}" type="slidenum">
              <a:rPr lang="es-CO" smtClean="0"/>
              <a:t>6</a:t>
            </a:fld>
            <a:endParaRPr lang="es-CO"/>
          </a:p>
        </p:txBody>
      </p:sp>
    </p:spTree>
    <p:extLst>
      <p:ext uri="{BB962C8B-B14F-4D97-AF65-F5344CB8AC3E}">
        <p14:creationId xmlns:p14="http://schemas.microsoft.com/office/powerpoint/2010/main" val="79544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119309-8602-4876-9F62-D01A6C58EFE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28505EA-F38B-2E24-8653-5E2432DC76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1A0EC21B-47AB-84AD-C098-6F602EB9C9AE}"/>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B8155CD6-86AA-CDC5-9D32-35BAD87BBE4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9154FC4-B316-15B8-B3B0-CBD40FDB8124}"/>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1400073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60ADA7-A695-C8BB-0664-BDA950D19A1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A9F65B8B-E130-7EDA-BFCE-ADEA25D8094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0C1FF48-1E6D-8D22-4309-C22AE6DB093C}"/>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7F41084F-67C9-DE1B-7578-92D419B7333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6BAE5468-F1D8-0AF8-304C-8B5E6896132A}"/>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658227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8B7E72-7946-A8F1-F34E-887CEB1C04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2BDBFCF-9B58-6139-DB5B-75164950F2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8329FC3-8959-8118-B4E5-D496E14F5BB1}"/>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3454076C-9313-5C07-2C24-9C567803666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2ADB1EA-A7DA-3FFA-A663-8C0D5295371F}"/>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279889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F3B60D-AFFB-F0DC-5DC8-C1E2ED9A4FA9}"/>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4B29155C-9315-49E0-2FF9-809429DE57F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F1A71FB-248F-7A4F-5721-303C5BBED43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DE76D360-97AC-22A2-B305-B3F1B231BA9E}"/>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6" name="Marcador de pie de página 5">
            <a:extLst>
              <a:ext uri="{FF2B5EF4-FFF2-40B4-BE49-F238E27FC236}">
                <a16:creationId xmlns:a16="http://schemas.microsoft.com/office/drawing/2014/main" id="{984E5A40-5FDF-7DBC-3C5E-CF2D4A3D02C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458BA4D-B6CD-6F80-D59A-304FEF326278}"/>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46893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3829F-C874-407C-8CDC-8E6BAC4A465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099164B-A451-D884-EEB8-4E9CE349C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5432283-B7BA-2C11-6D8A-518B65C20A8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22E3412-EBF1-1753-2404-3AAED993AE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ED215D0-1B0F-7ABF-6E0A-6FB275ECAF8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F163F5ED-B0B3-A368-7C28-9A112271DA0B}"/>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8" name="Marcador de pie de página 7">
            <a:extLst>
              <a:ext uri="{FF2B5EF4-FFF2-40B4-BE49-F238E27FC236}">
                <a16:creationId xmlns:a16="http://schemas.microsoft.com/office/drawing/2014/main" id="{CDEA3FDD-304E-91AE-C326-3302A641ADB7}"/>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197C215E-3051-E5AF-E57F-08D8262EFF72}"/>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425118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B6AEC-E87F-BE9F-10C4-9AEF2C00E01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3289EDC2-811C-739A-D7D1-478F1558FC11}"/>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4" name="Marcador de pie de página 3">
            <a:extLst>
              <a:ext uri="{FF2B5EF4-FFF2-40B4-BE49-F238E27FC236}">
                <a16:creationId xmlns:a16="http://schemas.microsoft.com/office/drawing/2014/main" id="{4A195570-3092-9AD0-81EA-8B0277F42B0B}"/>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4593B09E-CCD5-69FE-28F1-E9A2F976B0CD}"/>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613947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C1D7822-BC2A-70AB-DCCD-94320A725F5D}"/>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3" name="Marcador de pie de página 2">
            <a:extLst>
              <a:ext uri="{FF2B5EF4-FFF2-40B4-BE49-F238E27FC236}">
                <a16:creationId xmlns:a16="http://schemas.microsoft.com/office/drawing/2014/main" id="{4D591344-E130-74E2-3895-F94351C88C88}"/>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81DBDE4-4397-C46A-781F-6D5A8F0E684D}"/>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1597986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A4EE59-C343-D3EF-954A-F914C6299CE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B98288A-4553-3C99-BD56-F1E2D8201C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A0FC0537-922F-8962-D7DF-C1DB3CC24E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F4CED26-EC1A-60D1-8292-69B67514B36D}"/>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6" name="Marcador de pie de página 5">
            <a:extLst>
              <a:ext uri="{FF2B5EF4-FFF2-40B4-BE49-F238E27FC236}">
                <a16:creationId xmlns:a16="http://schemas.microsoft.com/office/drawing/2014/main" id="{FAA4CA36-5D4E-D07A-15AC-7CE5122890B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2BE30C3-EA90-6F15-A421-2343FC3B56AC}"/>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402448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10C79E-ABA7-A1C1-3311-8924E97B45C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4AFE82D8-DFD5-3044-240D-ED573E9409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D62E5E63-E21B-6E88-7E50-B9094BE7C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75E889-2E2D-E959-6F5D-A38F7C2624DA}"/>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6" name="Marcador de pie de página 5">
            <a:extLst>
              <a:ext uri="{FF2B5EF4-FFF2-40B4-BE49-F238E27FC236}">
                <a16:creationId xmlns:a16="http://schemas.microsoft.com/office/drawing/2014/main" id="{E7020E57-4F0B-CE10-5BA6-FD3B9B1B5B3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A916E66-3938-9CD5-5AB0-92D5AAF1AE97}"/>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3084894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0A7953-A4AF-AE8E-8A27-0839EC4973F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2B0CE1AA-4E19-06D7-AAC1-9D786475B40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9BADCD45-AC1F-B2A1-4808-3A6C128BD6F4}"/>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57FA0816-C06B-2AD9-06F9-1875095DD77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6D45DE7-1E63-6630-195D-054746FAF1D9}"/>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2499691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4B6E1D6-1550-E3E3-7BD6-0197A459881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CDB3BA7-5983-01BD-489F-1DCC1468314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BAFDD23-EA89-04A9-88C3-D42275D8A5FD}"/>
              </a:ext>
            </a:extLst>
          </p:cNvPr>
          <p:cNvSpPr>
            <a:spLocks noGrp="1"/>
          </p:cNvSpPr>
          <p:nvPr>
            <p:ph type="dt" sz="half" idx="10"/>
          </p:nvPr>
        </p:nvSpPr>
        <p:spPr/>
        <p:txBody>
          <a:body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6BE0072E-37D9-DF0D-7D1C-F47F24ABF04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7D5674F-AA84-A846-6CD0-3C2FD89BA18F}"/>
              </a:ext>
            </a:extLst>
          </p:cNvPr>
          <p:cNvSpPr>
            <a:spLocks noGrp="1"/>
          </p:cNvSpPr>
          <p:nvPr>
            <p:ph type="sldNum" sz="quarter" idx="12"/>
          </p:nvPr>
        </p:nvSpPr>
        <p:spPr/>
        <p:txBody>
          <a:bodyPr/>
          <a:lstStyle/>
          <a:p>
            <a:fld id="{AB993B9C-6EAF-409E-A9AB-CD4D80E8BD9B}" type="slidenum">
              <a:rPr lang="es-CO" smtClean="0"/>
              <a:t>‹Nº›</a:t>
            </a:fld>
            <a:endParaRPr lang="es-CO"/>
          </a:p>
        </p:txBody>
      </p:sp>
    </p:spTree>
    <p:extLst>
      <p:ext uri="{BB962C8B-B14F-4D97-AF65-F5344CB8AC3E}">
        <p14:creationId xmlns:p14="http://schemas.microsoft.com/office/powerpoint/2010/main" val="3100132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FAF0DD-F706-B815-B722-DAD789932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77605AF-9A4D-9D24-AD57-2FF1C34455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1E5F64B-807E-BF0F-A2EC-E48F0D4FDD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1F4B2A-06EE-4652-BE50-BF840A3E0960}" type="datetimeFigureOut">
              <a:rPr lang="es-CO" smtClean="0"/>
              <a:t>25/04/2026</a:t>
            </a:fld>
            <a:endParaRPr lang="es-CO"/>
          </a:p>
        </p:txBody>
      </p:sp>
      <p:sp>
        <p:nvSpPr>
          <p:cNvPr id="5" name="Marcador de pie de página 4">
            <a:extLst>
              <a:ext uri="{FF2B5EF4-FFF2-40B4-BE49-F238E27FC236}">
                <a16:creationId xmlns:a16="http://schemas.microsoft.com/office/drawing/2014/main" id="{10AD1F82-5F11-4649-5A20-14C0925015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D6FD4579-C2F1-5299-CBEB-CB70BD0F77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993B9C-6EAF-409E-A9AB-CD4D80E8BD9B}" type="slidenum">
              <a:rPr lang="es-CO" smtClean="0"/>
              <a:t>‹Nº›</a:t>
            </a:fld>
            <a:endParaRPr lang="es-CO"/>
          </a:p>
        </p:txBody>
      </p:sp>
    </p:spTree>
    <p:extLst>
      <p:ext uri="{BB962C8B-B14F-4D97-AF65-F5344CB8AC3E}">
        <p14:creationId xmlns:p14="http://schemas.microsoft.com/office/powerpoint/2010/main" val="560956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F609922-1DFA-DC7B-35E6-0B7EF50C0D15}"/>
              </a:ext>
            </a:extLst>
          </p:cNvPr>
          <p:cNvSpPr txBox="1"/>
          <p:nvPr/>
        </p:nvSpPr>
        <p:spPr>
          <a:xfrm>
            <a:off x="5161869" y="326571"/>
            <a:ext cx="1868261" cy="369332"/>
          </a:xfrm>
          <a:prstGeom prst="rect">
            <a:avLst/>
          </a:prstGeom>
          <a:solidFill>
            <a:schemeClr val="accent2"/>
          </a:solidFill>
        </p:spPr>
        <p:txBody>
          <a:bodyPr wrap="square" rtlCol="0">
            <a:spAutoFit/>
          </a:bodyPr>
          <a:lstStyle/>
          <a:p>
            <a:r>
              <a:rPr lang="es-ES" dirty="0"/>
              <a:t>DIRECCION</a:t>
            </a:r>
            <a:endParaRPr lang="es-CO" dirty="0"/>
          </a:p>
        </p:txBody>
      </p:sp>
      <p:sp>
        <p:nvSpPr>
          <p:cNvPr id="3" name="CuadroTexto 2">
            <a:extLst>
              <a:ext uri="{FF2B5EF4-FFF2-40B4-BE49-F238E27FC236}">
                <a16:creationId xmlns:a16="http://schemas.microsoft.com/office/drawing/2014/main" id="{CE85043B-8707-415A-9FA1-36C583ED6DDF}"/>
              </a:ext>
            </a:extLst>
          </p:cNvPr>
          <p:cNvSpPr txBox="1"/>
          <p:nvPr/>
        </p:nvSpPr>
        <p:spPr>
          <a:xfrm>
            <a:off x="4998902" y="1123950"/>
            <a:ext cx="2194190" cy="369332"/>
          </a:xfrm>
          <a:prstGeom prst="rect">
            <a:avLst/>
          </a:prstGeom>
          <a:solidFill>
            <a:schemeClr val="accent1">
              <a:lumMod val="60000"/>
              <a:lumOff val="40000"/>
            </a:schemeClr>
          </a:solidFill>
        </p:spPr>
        <p:txBody>
          <a:bodyPr wrap="square" rtlCol="0">
            <a:spAutoFit/>
          </a:bodyPr>
          <a:lstStyle/>
          <a:p>
            <a:r>
              <a:rPr lang="es-ES" dirty="0"/>
              <a:t>NORMALIZACION</a:t>
            </a:r>
            <a:endParaRPr lang="es-CO" dirty="0"/>
          </a:p>
        </p:txBody>
      </p:sp>
      <p:sp>
        <p:nvSpPr>
          <p:cNvPr id="4" name="CuadroTexto 3">
            <a:extLst>
              <a:ext uri="{FF2B5EF4-FFF2-40B4-BE49-F238E27FC236}">
                <a16:creationId xmlns:a16="http://schemas.microsoft.com/office/drawing/2014/main" id="{B24B1339-D184-AE47-5E79-FF2F2B68D4AA}"/>
              </a:ext>
            </a:extLst>
          </p:cNvPr>
          <p:cNvSpPr txBox="1"/>
          <p:nvPr/>
        </p:nvSpPr>
        <p:spPr>
          <a:xfrm>
            <a:off x="4718962" y="2696937"/>
            <a:ext cx="2741161" cy="369332"/>
          </a:xfrm>
          <a:prstGeom prst="rect">
            <a:avLst/>
          </a:prstGeom>
          <a:solidFill>
            <a:schemeClr val="accent5">
              <a:lumMod val="60000"/>
              <a:lumOff val="40000"/>
            </a:schemeClr>
          </a:solidFill>
        </p:spPr>
        <p:txBody>
          <a:bodyPr wrap="square" rtlCol="0">
            <a:spAutoFit/>
          </a:bodyPr>
          <a:lstStyle/>
          <a:p>
            <a:r>
              <a:rPr lang="es-ES" dirty="0"/>
              <a:t>CLASIFICA CASO IGAC</a:t>
            </a:r>
            <a:endParaRPr lang="es-CO" dirty="0"/>
          </a:p>
        </p:txBody>
      </p:sp>
      <p:sp>
        <p:nvSpPr>
          <p:cNvPr id="5" name="CuadroTexto 4">
            <a:extLst>
              <a:ext uri="{FF2B5EF4-FFF2-40B4-BE49-F238E27FC236}">
                <a16:creationId xmlns:a16="http://schemas.microsoft.com/office/drawing/2014/main" id="{64B3C192-09F5-6727-53EE-E82202FCC442}"/>
              </a:ext>
            </a:extLst>
          </p:cNvPr>
          <p:cNvSpPr txBox="1"/>
          <p:nvPr/>
        </p:nvSpPr>
        <p:spPr>
          <a:xfrm>
            <a:off x="1299144" y="3494316"/>
            <a:ext cx="997747" cy="369332"/>
          </a:xfrm>
          <a:prstGeom prst="rect">
            <a:avLst/>
          </a:prstGeom>
          <a:solidFill>
            <a:schemeClr val="accent2"/>
          </a:solidFill>
        </p:spPr>
        <p:txBody>
          <a:bodyPr wrap="square" rtlCol="0">
            <a:spAutoFit/>
          </a:bodyPr>
          <a:lstStyle/>
          <a:p>
            <a:r>
              <a:rPr lang="es-ES" dirty="0"/>
              <a:t>CASO 1</a:t>
            </a:r>
            <a:endParaRPr lang="es-CO" dirty="0"/>
          </a:p>
        </p:txBody>
      </p:sp>
      <p:sp>
        <p:nvSpPr>
          <p:cNvPr id="6" name="CuadroTexto 5">
            <a:extLst>
              <a:ext uri="{FF2B5EF4-FFF2-40B4-BE49-F238E27FC236}">
                <a16:creationId xmlns:a16="http://schemas.microsoft.com/office/drawing/2014/main" id="{BB1C8B08-51C4-7EF7-80DB-589BF87830AD}"/>
              </a:ext>
            </a:extLst>
          </p:cNvPr>
          <p:cNvSpPr txBox="1"/>
          <p:nvPr/>
        </p:nvSpPr>
        <p:spPr>
          <a:xfrm>
            <a:off x="3480369" y="3488093"/>
            <a:ext cx="997747" cy="369332"/>
          </a:xfrm>
          <a:prstGeom prst="rect">
            <a:avLst/>
          </a:prstGeom>
          <a:solidFill>
            <a:schemeClr val="accent2"/>
          </a:solidFill>
        </p:spPr>
        <p:txBody>
          <a:bodyPr wrap="square" rtlCol="0">
            <a:spAutoFit/>
          </a:bodyPr>
          <a:lstStyle/>
          <a:p>
            <a:r>
              <a:rPr lang="es-ES" dirty="0"/>
              <a:t>CASO 2</a:t>
            </a:r>
            <a:endParaRPr lang="es-CO" dirty="0"/>
          </a:p>
        </p:txBody>
      </p:sp>
      <p:sp>
        <p:nvSpPr>
          <p:cNvPr id="7" name="CuadroTexto 6">
            <a:extLst>
              <a:ext uri="{FF2B5EF4-FFF2-40B4-BE49-F238E27FC236}">
                <a16:creationId xmlns:a16="http://schemas.microsoft.com/office/drawing/2014/main" id="{DF9E30C0-1A24-6BE3-82BF-ED0549A3E30A}"/>
              </a:ext>
            </a:extLst>
          </p:cNvPr>
          <p:cNvSpPr txBox="1"/>
          <p:nvPr/>
        </p:nvSpPr>
        <p:spPr>
          <a:xfrm>
            <a:off x="5597124" y="3499530"/>
            <a:ext cx="997747" cy="369332"/>
          </a:xfrm>
          <a:prstGeom prst="rect">
            <a:avLst/>
          </a:prstGeom>
          <a:solidFill>
            <a:schemeClr val="accent2"/>
          </a:solidFill>
        </p:spPr>
        <p:txBody>
          <a:bodyPr wrap="square" rtlCol="0">
            <a:spAutoFit/>
          </a:bodyPr>
          <a:lstStyle/>
          <a:p>
            <a:r>
              <a:rPr lang="es-ES" dirty="0"/>
              <a:t>CASO 3</a:t>
            </a:r>
            <a:endParaRPr lang="es-CO" dirty="0"/>
          </a:p>
        </p:txBody>
      </p:sp>
      <p:sp>
        <p:nvSpPr>
          <p:cNvPr id="8" name="CuadroTexto 7">
            <a:extLst>
              <a:ext uri="{FF2B5EF4-FFF2-40B4-BE49-F238E27FC236}">
                <a16:creationId xmlns:a16="http://schemas.microsoft.com/office/drawing/2014/main" id="{02FEEDD7-2CB4-BE01-50CE-E7D2CA53FF93}"/>
              </a:ext>
            </a:extLst>
          </p:cNvPr>
          <p:cNvSpPr txBox="1"/>
          <p:nvPr/>
        </p:nvSpPr>
        <p:spPr>
          <a:xfrm>
            <a:off x="7625104" y="3488093"/>
            <a:ext cx="997747" cy="369332"/>
          </a:xfrm>
          <a:prstGeom prst="rect">
            <a:avLst/>
          </a:prstGeom>
          <a:solidFill>
            <a:schemeClr val="accent2"/>
          </a:solidFill>
        </p:spPr>
        <p:txBody>
          <a:bodyPr wrap="square" rtlCol="0">
            <a:spAutoFit/>
          </a:bodyPr>
          <a:lstStyle/>
          <a:p>
            <a:r>
              <a:rPr lang="es-ES" dirty="0"/>
              <a:t>CASO 4</a:t>
            </a:r>
            <a:endParaRPr lang="es-CO" dirty="0"/>
          </a:p>
        </p:txBody>
      </p:sp>
      <p:sp>
        <p:nvSpPr>
          <p:cNvPr id="9" name="CuadroTexto 8">
            <a:extLst>
              <a:ext uri="{FF2B5EF4-FFF2-40B4-BE49-F238E27FC236}">
                <a16:creationId xmlns:a16="http://schemas.microsoft.com/office/drawing/2014/main" id="{F4BE35A6-CA17-3F81-EEDE-BB1A336950E4}"/>
              </a:ext>
            </a:extLst>
          </p:cNvPr>
          <p:cNvSpPr txBox="1"/>
          <p:nvPr/>
        </p:nvSpPr>
        <p:spPr>
          <a:xfrm>
            <a:off x="9806329" y="3494316"/>
            <a:ext cx="997747" cy="369332"/>
          </a:xfrm>
          <a:prstGeom prst="rect">
            <a:avLst/>
          </a:prstGeom>
          <a:solidFill>
            <a:schemeClr val="accent2"/>
          </a:solidFill>
        </p:spPr>
        <p:txBody>
          <a:bodyPr wrap="square" rtlCol="0">
            <a:spAutoFit/>
          </a:bodyPr>
          <a:lstStyle/>
          <a:p>
            <a:r>
              <a:rPr lang="es-ES" dirty="0"/>
              <a:t>CASO 5</a:t>
            </a:r>
            <a:endParaRPr lang="es-CO" dirty="0"/>
          </a:p>
        </p:txBody>
      </p:sp>
      <p:sp>
        <p:nvSpPr>
          <p:cNvPr id="10" name="CuadroTexto 9">
            <a:extLst>
              <a:ext uri="{FF2B5EF4-FFF2-40B4-BE49-F238E27FC236}">
                <a16:creationId xmlns:a16="http://schemas.microsoft.com/office/drawing/2014/main" id="{CA8EFB5A-318A-A910-11CA-A2147F010D4E}"/>
              </a:ext>
            </a:extLst>
          </p:cNvPr>
          <p:cNvSpPr txBox="1"/>
          <p:nvPr/>
        </p:nvSpPr>
        <p:spPr>
          <a:xfrm>
            <a:off x="1666780" y="176475"/>
            <a:ext cx="3052182" cy="307777"/>
          </a:xfrm>
          <a:prstGeom prst="rect">
            <a:avLst/>
          </a:prstGeom>
          <a:noFill/>
        </p:spPr>
        <p:txBody>
          <a:bodyPr wrap="none" rtlCol="0">
            <a:spAutoFit/>
          </a:bodyPr>
          <a:lstStyle/>
          <a:p>
            <a:r>
              <a:rPr lang="es-ES" sz="1400" dirty="0">
                <a:solidFill>
                  <a:schemeClr val="tx2">
                    <a:lumMod val="75000"/>
                    <a:lumOff val="25000"/>
                  </a:schemeClr>
                </a:solidFill>
              </a:rPr>
              <a:t>BARRIO LA CAMPIÑA CALLE 15 24 12</a:t>
            </a:r>
            <a:endParaRPr lang="es-CO" sz="1400" dirty="0">
              <a:solidFill>
                <a:schemeClr val="tx2">
                  <a:lumMod val="75000"/>
                  <a:lumOff val="25000"/>
                </a:schemeClr>
              </a:solidFill>
            </a:endParaRPr>
          </a:p>
        </p:txBody>
      </p:sp>
      <p:sp>
        <p:nvSpPr>
          <p:cNvPr id="11" name="CuadroTexto 10">
            <a:extLst>
              <a:ext uri="{FF2B5EF4-FFF2-40B4-BE49-F238E27FC236}">
                <a16:creationId xmlns:a16="http://schemas.microsoft.com/office/drawing/2014/main" id="{8ED094D2-AF6B-4654-512E-FE0F973D16F3}"/>
              </a:ext>
            </a:extLst>
          </p:cNvPr>
          <p:cNvSpPr txBox="1"/>
          <p:nvPr/>
        </p:nvSpPr>
        <p:spPr>
          <a:xfrm>
            <a:off x="1299144" y="1123950"/>
            <a:ext cx="2367508" cy="307777"/>
          </a:xfrm>
          <a:prstGeom prst="rect">
            <a:avLst/>
          </a:prstGeom>
          <a:noFill/>
        </p:spPr>
        <p:txBody>
          <a:bodyPr wrap="none" rtlCol="0">
            <a:spAutoFit/>
          </a:bodyPr>
          <a:lstStyle/>
          <a:p>
            <a:r>
              <a:rPr lang="es-ES" sz="1400" dirty="0">
                <a:solidFill>
                  <a:schemeClr val="tx2">
                    <a:lumMod val="75000"/>
                    <a:lumOff val="25000"/>
                  </a:schemeClr>
                </a:solidFill>
              </a:rPr>
              <a:t>BR LA CAMPIÑA CL 15 24 12</a:t>
            </a:r>
            <a:endParaRPr lang="es-CO" sz="1400" dirty="0">
              <a:solidFill>
                <a:schemeClr val="tx2">
                  <a:lumMod val="75000"/>
                  <a:lumOff val="25000"/>
                </a:schemeClr>
              </a:solidFill>
            </a:endParaRPr>
          </a:p>
        </p:txBody>
      </p:sp>
      <p:sp>
        <p:nvSpPr>
          <p:cNvPr id="12" name="CuadroTexto 11">
            <a:extLst>
              <a:ext uri="{FF2B5EF4-FFF2-40B4-BE49-F238E27FC236}">
                <a16:creationId xmlns:a16="http://schemas.microsoft.com/office/drawing/2014/main" id="{74932D29-6FF6-CB1D-6053-AD0F51793A08}"/>
              </a:ext>
            </a:extLst>
          </p:cNvPr>
          <p:cNvSpPr txBox="1"/>
          <p:nvPr/>
        </p:nvSpPr>
        <p:spPr>
          <a:xfrm>
            <a:off x="4529475" y="1899558"/>
            <a:ext cx="3133046" cy="369332"/>
          </a:xfrm>
          <a:prstGeom prst="rect">
            <a:avLst/>
          </a:prstGeom>
          <a:solidFill>
            <a:schemeClr val="accent2"/>
          </a:solidFill>
        </p:spPr>
        <p:txBody>
          <a:bodyPr wrap="square" rtlCol="0">
            <a:spAutoFit/>
          </a:bodyPr>
          <a:lstStyle/>
          <a:p>
            <a:r>
              <a:rPr lang="es-ES" dirty="0"/>
              <a:t>ORGANIZAR ESTRUCTURA</a:t>
            </a:r>
            <a:endParaRPr lang="es-CO" dirty="0"/>
          </a:p>
        </p:txBody>
      </p:sp>
      <p:sp>
        <p:nvSpPr>
          <p:cNvPr id="13" name="CuadroTexto 12">
            <a:extLst>
              <a:ext uri="{FF2B5EF4-FFF2-40B4-BE49-F238E27FC236}">
                <a16:creationId xmlns:a16="http://schemas.microsoft.com/office/drawing/2014/main" id="{77E428E1-E4A6-4D5E-48E1-CA9510B645ED}"/>
              </a:ext>
            </a:extLst>
          </p:cNvPr>
          <p:cNvSpPr txBox="1"/>
          <p:nvPr/>
        </p:nvSpPr>
        <p:spPr>
          <a:xfrm>
            <a:off x="1299144" y="1899558"/>
            <a:ext cx="2404376" cy="307777"/>
          </a:xfrm>
          <a:prstGeom prst="rect">
            <a:avLst/>
          </a:prstGeom>
          <a:noFill/>
        </p:spPr>
        <p:txBody>
          <a:bodyPr wrap="none" rtlCol="0">
            <a:spAutoFit/>
          </a:bodyPr>
          <a:lstStyle/>
          <a:p>
            <a:r>
              <a:rPr lang="es-ES" sz="1400" dirty="0">
                <a:solidFill>
                  <a:schemeClr val="tx2">
                    <a:lumMod val="75000"/>
                    <a:lumOff val="25000"/>
                  </a:schemeClr>
                </a:solidFill>
              </a:rPr>
              <a:t>CL 15 24 12 BR LA CAMPIÑA </a:t>
            </a:r>
            <a:endParaRPr lang="es-CO" sz="1400" dirty="0">
              <a:solidFill>
                <a:schemeClr val="tx2">
                  <a:lumMod val="75000"/>
                  <a:lumOff val="25000"/>
                </a:schemeClr>
              </a:solidFill>
            </a:endParaRPr>
          </a:p>
        </p:txBody>
      </p:sp>
      <p:sp>
        <p:nvSpPr>
          <p:cNvPr id="14" name="CuadroTexto 13">
            <a:extLst>
              <a:ext uri="{FF2B5EF4-FFF2-40B4-BE49-F238E27FC236}">
                <a16:creationId xmlns:a16="http://schemas.microsoft.com/office/drawing/2014/main" id="{52A9A2E5-83CD-2948-46C8-3846D281E43C}"/>
              </a:ext>
            </a:extLst>
          </p:cNvPr>
          <p:cNvSpPr txBox="1"/>
          <p:nvPr/>
        </p:nvSpPr>
        <p:spPr>
          <a:xfrm>
            <a:off x="7238496" y="311023"/>
            <a:ext cx="1320298" cy="276999"/>
          </a:xfrm>
          <a:prstGeom prst="rect">
            <a:avLst/>
          </a:prstGeom>
          <a:noFill/>
        </p:spPr>
        <p:txBody>
          <a:bodyPr wrap="none" rtlCol="0">
            <a:spAutoFit/>
          </a:bodyPr>
          <a:lstStyle/>
          <a:p>
            <a:r>
              <a:rPr lang="es-ES" sz="1200" dirty="0">
                <a:solidFill>
                  <a:srgbClr val="EE0000"/>
                </a:solidFill>
              </a:rPr>
              <a:t>CALLE 161 20 18</a:t>
            </a:r>
            <a:endParaRPr lang="es-CO" sz="1200" dirty="0">
              <a:solidFill>
                <a:srgbClr val="EE0000"/>
              </a:solidFill>
            </a:endParaRPr>
          </a:p>
        </p:txBody>
      </p:sp>
      <p:sp>
        <p:nvSpPr>
          <p:cNvPr id="15" name="CuadroTexto 14">
            <a:extLst>
              <a:ext uri="{FF2B5EF4-FFF2-40B4-BE49-F238E27FC236}">
                <a16:creationId xmlns:a16="http://schemas.microsoft.com/office/drawing/2014/main" id="{7D33A4BA-1770-9C76-100D-482450C98661}"/>
              </a:ext>
            </a:extLst>
          </p:cNvPr>
          <p:cNvSpPr txBox="1"/>
          <p:nvPr/>
        </p:nvSpPr>
        <p:spPr>
          <a:xfrm>
            <a:off x="7341910" y="1142422"/>
            <a:ext cx="1035861" cy="276999"/>
          </a:xfrm>
          <a:prstGeom prst="rect">
            <a:avLst/>
          </a:prstGeom>
          <a:noFill/>
        </p:spPr>
        <p:txBody>
          <a:bodyPr wrap="none" rtlCol="0">
            <a:spAutoFit/>
          </a:bodyPr>
          <a:lstStyle/>
          <a:p>
            <a:r>
              <a:rPr lang="es-ES" sz="1200" dirty="0">
                <a:solidFill>
                  <a:srgbClr val="EE0000"/>
                </a:solidFill>
              </a:rPr>
              <a:t>CL 161 20 18</a:t>
            </a:r>
            <a:endParaRPr lang="es-CO" sz="1200" dirty="0">
              <a:solidFill>
                <a:srgbClr val="EE0000"/>
              </a:solidFill>
            </a:endParaRPr>
          </a:p>
        </p:txBody>
      </p:sp>
      <p:sp>
        <p:nvSpPr>
          <p:cNvPr id="16" name="CuadroTexto 15">
            <a:extLst>
              <a:ext uri="{FF2B5EF4-FFF2-40B4-BE49-F238E27FC236}">
                <a16:creationId xmlns:a16="http://schemas.microsoft.com/office/drawing/2014/main" id="{865B1C0E-9450-D814-C3ED-EEE044F80E34}"/>
              </a:ext>
            </a:extLst>
          </p:cNvPr>
          <p:cNvSpPr txBox="1"/>
          <p:nvPr/>
        </p:nvSpPr>
        <p:spPr>
          <a:xfrm>
            <a:off x="7752575" y="1862544"/>
            <a:ext cx="1035861" cy="276999"/>
          </a:xfrm>
          <a:prstGeom prst="rect">
            <a:avLst/>
          </a:prstGeom>
          <a:noFill/>
        </p:spPr>
        <p:txBody>
          <a:bodyPr wrap="none" rtlCol="0">
            <a:spAutoFit/>
          </a:bodyPr>
          <a:lstStyle/>
          <a:p>
            <a:r>
              <a:rPr lang="es-ES" sz="1200" dirty="0">
                <a:solidFill>
                  <a:srgbClr val="EE0000"/>
                </a:solidFill>
              </a:rPr>
              <a:t>CL 161 20 18</a:t>
            </a:r>
            <a:endParaRPr lang="es-CO" sz="1200" dirty="0">
              <a:solidFill>
                <a:srgbClr val="EE0000"/>
              </a:solidFill>
            </a:endParaRPr>
          </a:p>
        </p:txBody>
      </p:sp>
      <p:sp>
        <p:nvSpPr>
          <p:cNvPr id="17" name="CuadroTexto 16">
            <a:extLst>
              <a:ext uri="{FF2B5EF4-FFF2-40B4-BE49-F238E27FC236}">
                <a16:creationId xmlns:a16="http://schemas.microsoft.com/office/drawing/2014/main" id="{D39A6212-0AED-FC77-819C-736A31CF448F}"/>
              </a:ext>
            </a:extLst>
          </p:cNvPr>
          <p:cNvSpPr txBox="1"/>
          <p:nvPr/>
        </p:nvSpPr>
        <p:spPr>
          <a:xfrm>
            <a:off x="1701084" y="368234"/>
            <a:ext cx="2983574" cy="307777"/>
          </a:xfrm>
          <a:prstGeom prst="rect">
            <a:avLst/>
          </a:prstGeom>
          <a:noFill/>
        </p:spPr>
        <p:txBody>
          <a:bodyPr wrap="none" rtlCol="0">
            <a:spAutoFit/>
          </a:bodyPr>
          <a:lstStyle/>
          <a:p>
            <a:r>
              <a:rPr lang="es-ES" sz="1400" dirty="0"/>
              <a:t>BARRIO BATAN MANZANA 4 LOTE 16</a:t>
            </a:r>
            <a:endParaRPr lang="es-CO" sz="1400" dirty="0"/>
          </a:p>
        </p:txBody>
      </p:sp>
      <p:sp>
        <p:nvSpPr>
          <p:cNvPr id="18" name="CuadroTexto 17">
            <a:extLst>
              <a:ext uri="{FF2B5EF4-FFF2-40B4-BE49-F238E27FC236}">
                <a16:creationId xmlns:a16="http://schemas.microsoft.com/office/drawing/2014/main" id="{939350DF-1AD8-4723-42B7-AF3E15CFD7DF}"/>
              </a:ext>
            </a:extLst>
          </p:cNvPr>
          <p:cNvSpPr txBox="1"/>
          <p:nvPr/>
        </p:nvSpPr>
        <p:spPr>
          <a:xfrm>
            <a:off x="1430686" y="1308616"/>
            <a:ext cx="1790234" cy="307777"/>
          </a:xfrm>
          <a:prstGeom prst="rect">
            <a:avLst/>
          </a:prstGeom>
          <a:noFill/>
        </p:spPr>
        <p:txBody>
          <a:bodyPr wrap="none" rtlCol="0">
            <a:spAutoFit/>
          </a:bodyPr>
          <a:lstStyle/>
          <a:p>
            <a:r>
              <a:rPr lang="es-ES" sz="1400" dirty="0"/>
              <a:t>BR BATAN MZ 4 LT 16</a:t>
            </a:r>
            <a:endParaRPr lang="es-CO" sz="1400" dirty="0"/>
          </a:p>
        </p:txBody>
      </p:sp>
      <p:sp>
        <p:nvSpPr>
          <p:cNvPr id="19" name="CuadroTexto 18">
            <a:extLst>
              <a:ext uri="{FF2B5EF4-FFF2-40B4-BE49-F238E27FC236}">
                <a16:creationId xmlns:a16="http://schemas.microsoft.com/office/drawing/2014/main" id="{9953910D-3200-0C20-DEAD-F9D33470FAC0}"/>
              </a:ext>
            </a:extLst>
          </p:cNvPr>
          <p:cNvSpPr txBox="1"/>
          <p:nvPr/>
        </p:nvSpPr>
        <p:spPr>
          <a:xfrm>
            <a:off x="1299144" y="2182723"/>
            <a:ext cx="4295728" cy="307777"/>
          </a:xfrm>
          <a:prstGeom prst="rect">
            <a:avLst/>
          </a:prstGeom>
          <a:noFill/>
        </p:spPr>
        <p:txBody>
          <a:bodyPr wrap="none" rtlCol="0">
            <a:spAutoFit/>
          </a:bodyPr>
          <a:lstStyle/>
          <a:p>
            <a:r>
              <a:rPr lang="es-ES" sz="1400" dirty="0"/>
              <a:t>BR BATAN MZ 4 LT 16  -</a:t>
            </a:r>
            <a:r>
              <a:rPr lang="es-ES" sz="1000" dirty="0"/>
              <a:t>NO SE ORGANIZA SINO CALLE O CARRERA</a:t>
            </a:r>
            <a:endParaRPr lang="es-CO" sz="1000" dirty="0"/>
          </a:p>
        </p:txBody>
      </p:sp>
      <p:sp>
        <p:nvSpPr>
          <p:cNvPr id="20" name="CuadroTexto 19">
            <a:extLst>
              <a:ext uri="{FF2B5EF4-FFF2-40B4-BE49-F238E27FC236}">
                <a16:creationId xmlns:a16="http://schemas.microsoft.com/office/drawing/2014/main" id="{C5A9B973-10C7-23A0-2E37-F3A13AB419B6}"/>
              </a:ext>
            </a:extLst>
          </p:cNvPr>
          <p:cNvSpPr txBox="1"/>
          <p:nvPr/>
        </p:nvSpPr>
        <p:spPr>
          <a:xfrm>
            <a:off x="7338167" y="560328"/>
            <a:ext cx="2194190" cy="276999"/>
          </a:xfrm>
          <a:prstGeom prst="rect">
            <a:avLst/>
          </a:prstGeom>
          <a:noFill/>
        </p:spPr>
        <p:txBody>
          <a:bodyPr wrap="none" rtlCol="0">
            <a:spAutoFit/>
          </a:bodyPr>
          <a:lstStyle/>
          <a:p>
            <a:r>
              <a:rPr lang="es-ES" sz="1200" dirty="0">
                <a:solidFill>
                  <a:schemeClr val="accent5">
                    <a:lumMod val="60000"/>
                    <a:lumOff val="40000"/>
                  </a:schemeClr>
                </a:solidFill>
              </a:rPr>
              <a:t>CALLE 22  45-12 BR MZ 10 LO4</a:t>
            </a:r>
            <a:endParaRPr lang="es-CO" sz="1200" dirty="0">
              <a:solidFill>
                <a:schemeClr val="accent5">
                  <a:lumMod val="60000"/>
                  <a:lumOff val="40000"/>
                </a:schemeClr>
              </a:solidFill>
            </a:endParaRPr>
          </a:p>
        </p:txBody>
      </p:sp>
      <p:sp>
        <p:nvSpPr>
          <p:cNvPr id="21" name="CuadroTexto 20">
            <a:extLst>
              <a:ext uri="{FF2B5EF4-FFF2-40B4-BE49-F238E27FC236}">
                <a16:creationId xmlns:a16="http://schemas.microsoft.com/office/drawing/2014/main" id="{ECA618C8-D434-BA10-E692-C5976FC19DD4}"/>
              </a:ext>
            </a:extLst>
          </p:cNvPr>
          <p:cNvSpPr txBox="1"/>
          <p:nvPr/>
        </p:nvSpPr>
        <p:spPr>
          <a:xfrm>
            <a:off x="6921789" y="3857425"/>
            <a:ext cx="2404376" cy="307777"/>
          </a:xfrm>
          <a:prstGeom prst="rect">
            <a:avLst/>
          </a:prstGeom>
          <a:noFill/>
        </p:spPr>
        <p:txBody>
          <a:bodyPr wrap="none" rtlCol="0">
            <a:spAutoFit/>
          </a:bodyPr>
          <a:lstStyle/>
          <a:p>
            <a:r>
              <a:rPr lang="es-ES" sz="1400" dirty="0">
                <a:solidFill>
                  <a:schemeClr val="tx2">
                    <a:lumMod val="75000"/>
                    <a:lumOff val="25000"/>
                  </a:schemeClr>
                </a:solidFill>
              </a:rPr>
              <a:t>CL 15 24 12 BR LA CAMPIÑA </a:t>
            </a:r>
            <a:endParaRPr lang="es-CO" sz="1400" dirty="0">
              <a:solidFill>
                <a:schemeClr val="tx2">
                  <a:lumMod val="75000"/>
                  <a:lumOff val="25000"/>
                </a:schemeClr>
              </a:solidFill>
            </a:endParaRPr>
          </a:p>
        </p:txBody>
      </p:sp>
      <p:sp>
        <p:nvSpPr>
          <p:cNvPr id="23" name="CuadroTexto 22">
            <a:extLst>
              <a:ext uri="{FF2B5EF4-FFF2-40B4-BE49-F238E27FC236}">
                <a16:creationId xmlns:a16="http://schemas.microsoft.com/office/drawing/2014/main" id="{A8520155-5BE8-1F05-3C31-04A9FE0A786E}"/>
              </a:ext>
            </a:extLst>
          </p:cNvPr>
          <p:cNvSpPr txBox="1"/>
          <p:nvPr/>
        </p:nvSpPr>
        <p:spPr>
          <a:xfrm>
            <a:off x="2845427" y="3857425"/>
            <a:ext cx="2267630" cy="276999"/>
          </a:xfrm>
          <a:prstGeom prst="rect">
            <a:avLst/>
          </a:prstGeom>
          <a:noFill/>
        </p:spPr>
        <p:txBody>
          <a:bodyPr wrap="square">
            <a:spAutoFit/>
          </a:bodyPr>
          <a:lstStyle/>
          <a:p>
            <a:r>
              <a:rPr lang="es-ES" sz="1200" dirty="0"/>
              <a:t>BR BATAN MZ 4 LT 16 </a:t>
            </a:r>
            <a:endParaRPr lang="es-CO" sz="1200" dirty="0"/>
          </a:p>
        </p:txBody>
      </p:sp>
      <p:sp>
        <p:nvSpPr>
          <p:cNvPr id="24" name="CuadroTexto 23">
            <a:extLst>
              <a:ext uri="{FF2B5EF4-FFF2-40B4-BE49-F238E27FC236}">
                <a16:creationId xmlns:a16="http://schemas.microsoft.com/office/drawing/2014/main" id="{172F161E-C6DF-BC0C-EB83-748F4045C41D}"/>
              </a:ext>
            </a:extLst>
          </p:cNvPr>
          <p:cNvSpPr txBox="1"/>
          <p:nvPr/>
        </p:nvSpPr>
        <p:spPr>
          <a:xfrm>
            <a:off x="1261030" y="3857425"/>
            <a:ext cx="1035861" cy="276999"/>
          </a:xfrm>
          <a:prstGeom prst="rect">
            <a:avLst/>
          </a:prstGeom>
          <a:noFill/>
        </p:spPr>
        <p:txBody>
          <a:bodyPr wrap="none" rtlCol="0">
            <a:spAutoFit/>
          </a:bodyPr>
          <a:lstStyle/>
          <a:p>
            <a:r>
              <a:rPr lang="es-ES" sz="1200" dirty="0">
                <a:solidFill>
                  <a:srgbClr val="EE0000"/>
                </a:solidFill>
              </a:rPr>
              <a:t>CL 161 20 18</a:t>
            </a:r>
            <a:endParaRPr lang="es-CO" sz="1200" dirty="0">
              <a:solidFill>
                <a:srgbClr val="EE0000"/>
              </a:solidFill>
            </a:endParaRPr>
          </a:p>
        </p:txBody>
      </p:sp>
      <p:sp>
        <p:nvSpPr>
          <p:cNvPr id="25" name="CuadroTexto 24">
            <a:extLst>
              <a:ext uri="{FF2B5EF4-FFF2-40B4-BE49-F238E27FC236}">
                <a16:creationId xmlns:a16="http://schemas.microsoft.com/office/drawing/2014/main" id="{73019BDD-46F9-0BCF-E8ED-6BFD39783064}"/>
              </a:ext>
            </a:extLst>
          </p:cNvPr>
          <p:cNvSpPr txBox="1"/>
          <p:nvPr/>
        </p:nvSpPr>
        <p:spPr>
          <a:xfrm>
            <a:off x="7338167" y="1333011"/>
            <a:ext cx="1941814" cy="276999"/>
          </a:xfrm>
          <a:prstGeom prst="rect">
            <a:avLst/>
          </a:prstGeom>
          <a:noFill/>
        </p:spPr>
        <p:txBody>
          <a:bodyPr wrap="none" rtlCol="0">
            <a:spAutoFit/>
          </a:bodyPr>
          <a:lstStyle/>
          <a:p>
            <a:r>
              <a:rPr lang="es-ES" sz="1200" dirty="0">
                <a:solidFill>
                  <a:schemeClr val="accent5">
                    <a:lumMod val="60000"/>
                    <a:lumOff val="40000"/>
                  </a:schemeClr>
                </a:solidFill>
              </a:rPr>
              <a:t>CL 22  45-12 BR MZ 10 LO4</a:t>
            </a:r>
            <a:endParaRPr lang="es-CO" sz="1200" dirty="0">
              <a:solidFill>
                <a:schemeClr val="accent5">
                  <a:lumMod val="60000"/>
                  <a:lumOff val="40000"/>
                </a:schemeClr>
              </a:solidFill>
            </a:endParaRPr>
          </a:p>
        </p:txBody>
      </p:sp>
      <p:sp>
        <p:nvSpPr>
          <p:cNvPr id="26" name="CuadroTexto 25">
            <a:extLst>
              <a:ext uri="{FF2B5EF4-FFF2-40B4-BE49-F238E27FC236}">
                <a16:creationId xmlns:a16="http://schemas.microsoft.com/office/drawing/2014/main" id="{B50650D9-3A0A-4B14-424B-029B1D8BE313}"/>
              </a:ext>
            </a:extLst>
          </p:cNvPr>
          <p:cNvSpPr txBox="1"/>
          <p:nvPr/>
        </p:nvSpPr>
        <p:spPr>
          <a:xfrm>
            <a:off x="4979975" y="3857424"/>
            <a:ext cx="1941814" cy="276999"/>
          </a:xfrm>
          <a:prstGeom prst="rect">
            <a:avLst/>
          </a:prstGeom>
          <a:noFill/>
        </p:spPr>
        <p:txBody>
          <a:bodyPr wrap="none" rtlCol="0">
            <a:spAutoFit/>
          </a:bodyPr>
          <a:lstStyle/>
          <a:p>
            <a:r>
              <a:rPr lang="es-ES" sz="1200" dirty="0">
                <a:solidFill>
                  <a:schemeClr val="accent5">
                    <a:lumMod val="60000"/>
                    <a:lumOff val="40000"/>
                  </a:schemeClr>
                </a:solidFill>
              </a:rPr>
              <a:t>CL 22  45-12 BR MZ 10 LO4</a:t>
            </a:r>
            <a:endParaRPr lang="es-CO" sz="1200" dirty="0">
              <a:solidFill>
                <a:schemeClr val="accent5">
                  <a:lumMod val="60000"/>
                  <a:lumOff val="40000"/>
                </a:schemeClr>
              </a:solidFill>
            </a:endParaRPr>
          </a:p>
        </p:txBody>
      </p:sp>
      <p:sp>
        <p:nvSpPr>
          <p:cNvPr id="27" name="CuadroTexto 26">
            <a:extLst>
              <a:ext uri="{FF2B5EF4-FFF2-40B4-BE49-F238E27FC236}">
                <a16:creationId xmlns:a16="http://schemas.microsoft.com/office/drawing/2014/main" id="{A9B9475B-9708-BD8F-865E-280C9F5C8DC6}"/>
              </a:ext>
            </a:extLst>
          </p:cNvPr>
          <p:cNvSpPr txBox="1"/>
          <p:nvPr/>
        </p:nvSpPr>
        <p:spPr>
          <a:xfrm>
            <a:off x="10066564" y="1545614"/>
            <a:ext cx="1885951" cy="1200329"/>
          </a:xfrm>
          <a:prstGeom prst="rect">
            <a:avLst/>
          </a:prstGeom>
          <a:noFill/>
        </p:spPr>
        <p:txBody>
          <a:bodyPr wrap="square" rtlCol="0">
            <a:spAutoFit/>
          </a:bodyPr>
          <a:lstStyle/>
          <a:p>
            <a:r>
              <a:rPr lang="es-ES" sz="1200" dirty="0"/>
              <a:t>*SOLO PARA LO REGISTROS QUE INICIA CON UNA COMPLEMENTACION INICIAL Y TIENE CL O KR</a:t>
            </a:r>
          </a:p>
          <a:p>
            <a:r>
              <a:rPr lang="es-ES" sz="1200" dirty="0"/>
              <a:t>*SOLO CASO 1 O 3 O 4</a:t>
            </a:r>
            <a:endParaRPr lang="es-CO" sz="1200" dirty="0"/>
          </a:p>
        </p:txBody>
      </p:sp>
      <p:cxnSp>
        <p:nvCxnSpPr>
          <p:cNvPr id="29" name="Conector: angular 28">
            <a:extLst>
              <a:ext uri="{FF2B5EF4-FFF2-40B4-BE49-F238E27FC236}">
                <a16:creationId xmlns:a16="http://schemas.microsoft.com/office/drawing/2014/main" id="{5CEE7C42-E2B4-88CA-B249-B43864A85C61}"/>
              </a:ext>
            </a:extLst>
          </p:cNvPr>
          <p:cNvCxnSpPr>
            <a:cxnSpLocks/>
            <a:stCxn id="12" idx="3"/>
            <a:endCxn id="27" idx="1"/>
          </p:cNvCxnSpPr>
          <p:nvPr/>
        </p:nvCxnSpPr>
        <p:spPr>
          <a:xfrm>
            <a:off x="7662521" y="2084224"/>
            <a:ext cx="2404043" cy="61555"/>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CuadroTexto 29">
            <a:extLst>
              <a:ext uri="{FF2B5EF4-FFF2-40B4-BE49-F238E27FC236}">
                <a16:creationId xmlns:a16="http://schemas.microsoft.com/office/drawing/2014/main" id="{061C0D1E-27B2-B867-6F90-FBE6F2A7678F}"/>
              </a:ext>
            </a:extLst>
          </p:cNvPr>
          <p:cNvSpPr txBox="1"/>
          <p:nvPr/>
        </p:nvSpPr>
        <p:spPr>
          <a:xfrm>
            <a:off x="1736659" y="573828"/>
            <a:ext cx="2156168" cy="307777"/>
          </a:xfrm>
          <a:prstGeom prst="rect">
            <a:avLst/>
          </a:prstGeom>
          <a:noFill/>
        </p:spPr>
        <p:txBody>
          <a:bodyPr wrap="none" rtlCol="0">
            <a:spAutoFit/>
          </a:bodyPr>
          <a:lstStyle/>
          <a:p>
            <a:r>
              <a:rPr lang="es-ES" sz="1400" dirty="0">
                <a:solidFill>
                  <a:schemeClr val="accent3">
                    <a:lumMod val="60000"/>
                    <a:lumOff val="40000"/>
                  </a:schemeClr>
                </a:solidFill>
              </a:rPr>
              <a:t>PARQUE SIMON BOLIVAR</a:t>
            </a:r>
            <a:endParaRPr lang="es-CO" sz="1400" dirty="0">
              <a:solidFill>
                <a:schemeClr val="accent3">
                  <a:lumMod val="60000"/>
                  <a:lumOff val="40000"/>
                </a:schemeClr>
              </a:solidFill>
            </a:endParaRPr>
          </a:p>
        </p:txBody>
      </p:sp>
      <p:sp>
        <p:nvSpPr>
          <p:cNvPr id="32" name="CuadroTexto 31">
            <a:extLst>
              <a:ext uri="{FF2B5EF4-FFF2-40B4-BE49-F238E27FC236}">
                <a16:creationId xmlns:a16="http://schemas.microsoft.com/office/drawing/2014/main" id="{8C5A1B85-8A4C-CD02-E990-D8429F4F29F2}"/>
              </a:ext>
            </a:extLst>
          </p:cNvPr>
          <p:cNvSpPr txBox="1"/>
          <p:nvPr/>
        </p:nvSpPr>
        <p:spPr>
          <a:xfrm>
            <a:off x="1404814" y="1487059"/>
            <a:ext cx="1731243" cy="307777"/>
          </a:xfrm>
          <a:prstGeom prst="rect">
            <a:avLst/>
          </a:prstGeom>
          <a:noFill/>
        </p:spPr>
        <p:txBody>
          <a:bodyPr wrap="none" rtlCol="0">
            <a:spAutoFit/>
          </a:bodyPr>
          <a:lstStyle/>
          <a:p>
            <a:r>
              <a:rPr lang="es-ES" sz="1400" dirty="0">
                <a:solidFill>
                  <a:schemeClr val="accent3">
                    <a:lumMod val="60000"/>
                    <a:lumOff val="40000"/>
                  </a:schemeClr>
                </a:solidFill>
              </a:rPr>
              <a:t>PQ SIMON BOLIVAR</a:t>
            </a:r>
            <a:endParaRPr lang="es-CO" sz="1400" dirty="0">
              <a:solidFill>
                <a:schemeClr val="accent3">
                  <a:lumMod val="60000"/>
                  <a:lumOff val="40000"/>
                </a:schemeClr>
              </a:solidFill>
            </a:endParaRPr>
          </a:p>
        </p:txBody>
      </p:sp>
      <p:sp>
        <p:nvSpPr>
          <p:cNvPr id="33" name="CuadroTexto 32">
            <a:extLst>
              <a:ext uri="{FF2B5EF4-FFF2-40B4-BE49-F238E27FC236}">
                <a16:creationId xmlns:a16="http://schemas.microsoft.com/office/drawing/2014/main" id="{95AE043D-72BF-F420-96C7-01058EBD2B60}"/>
              </a:ext>
            </a:extLst>
          </p:cNvPr>
          <p:cNvSpPr txBox="1"/>
          <p:nvPr/>
        </p:nvSpPr>
        <p:spPr>
          <a:xfrm>
            <a:off x="9737955" y="3805279"/>
            <a:ext cx="1731243" cy="307777"/>
          </a:xfrm>
          <a:prstGeom prst="rect">
            <a:avLst/>
          </a:prstGeom>
          <a:noFill/>
        </p:spPr>
        <p:txBody>
          <a:bodyPr wrap="none" rtlCol="0">
            <a:spAutoFit/>
          </a:bodyPr>
          <a:lstStyle/>
          <a:p>
            <a:r>
              <a:rPr lang="es-ES" sz="1400" dirty="0">
                <a:solidFill>
                  <a:schemeClr val="accent3">
                    <a:lumMod val="60000"/>
                    <a:lumOff val="40000"/>
                  </a:schemeClr>
                </a:solidFill>
              </a:rPr>
              <a:t>PQ SIMON BOLIVAR</a:t>
            </a:r>
            <a:endParaRPr lang="es-CO" sz="1400" dirty="0">
              <a:solidFill>
                <a:schemeClr val="accent3">
                  <a:lumMod val="60000"/>
                  <a:lumOff val="40000"/>
                </a:schemeClr>
              </a:solidFill>
            </a:endParaRPr>
          </a:p>
        </p:txBody>
      </p:sp>
      <p:cxnSp>
        <p:nvCxnSpPr>
          <p:cNvPr id="37" name="Conector recto de flecha 36">
            <a:extLst>
              <a:ext uri="{FF2B5EF4-FFF2-40B4-BE49-F238E27FC236}">
                <a16:creationId xmlns:a16="http://schemas.microsoft.com/office/drawing/2014/main" id="{999E6A6F-51A1-EA29-BB0F-C67BE98ADE66}"/>
              </a:ext>
            </a:extLst>
          </p:cNvPr>
          <p:cNvCxnSpPr>
            <a:cxnSpLocks/>
            <a:stCxn id="2" idx="2"/>
            <a:endCxn id="3" idx="0"/>
          </p:cNvCxnSpPr>
          <p:nvPr/>
        </p:nvCxnSpPr>
        <p:spPr>
          <a:xfrm flipH="1">
            <a:off x="6095997" y="695903"/>
            <a:ext cx="3" cy="4280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Conector recto de flecha 38">
            <a:extLst>
              <a:ext uri="{FF2B5EF4-FFF2-40B4-BE49-F238E27FC236}">
                <a16:creationId xmlns:a16="http://schemas.microsoft.com/office/drawing/2014/main" id="{102370B6-B9CD-71DD-8CAF-B3F946FEEB66}"/>
              </a:ext>
            </a:extLst>
          </p:cNvPr>
          <p:cNvCxnSpPr>
            <a:cxnSpLocks/>
            <a:stCxn id="3" idx="2"/>
            <a:endCxn id="12" idx="0"/>
          </p:cNvCxnSpPr>
          <p:nvPr/>
        </p:nvCxnSpPr>
        <p:spPr>
          <a:xfrm>
            <a:off x="6095997" y="1493282"/>
            <a:ext cx="1" cy="4062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Conector recto de flecha 40">
            <a:extLst>
              <a:ext uri="{FF2B5EF4-FFF2-40B4-BE49-F238E27FC236}">
                <a16:creationId xmlns:a16="http://schemas.microsoft.com/office/drawing/2014/main" id="{8C8E60D1-99ED-1A02-64D1-9FD782692EA7}"/>
              </a:ext>
            </a:extLst>
          </p:cNvPr>
          <p:cNvCxnSpPr>
            <a:cxnSpLocks/>
            <a:stCxn id="12" idx="2"/>
            <a:endCxn id="4" idx="0"/>
          </p:cNvCxnSpPr>
          <p:nvPr/>
        </p:nvCxnSpPr>
        <p:spPr>
          <a:xfrm flipH="1">
            <a:off x="6089543" y="2268890"/>
            <a:ext cx="6455" cy="42804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Conector recto de flecha 43">
            <a:extLst>
              <a:ext uri="{FF2B5EF4-FFF2-40B4-BE49-F238E27FC236}">
                <a16:creationId xmlns:a16="http://schemas.microsoft.com/office/drawing/2014/main" id="{B254B69F-F153-FBA8-937E-B1CFD91D7DC2}"/>
              </a:ext>
            </a:extLst>
          </p:cNvPr>
          <p:cNvCxnSpPr>
            <a:stCxn id="4" idx="2"/>
            <a:endCxn id="7" idx="0"/>
          </p:cNvCxnSpPr>
          <p:nvPr/>
        </p:nvCxnSpPr>
        <p:spPr>
          <a:xfrm>
            <a:off x="6089543" y="3066269"/>
            <a:ext cx="6455" cy="4332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Conector: angular 46">
            <a:extLst>
              <a:ext uri="{FF2B5EF4-FFF2-40B4-BE49-F238E27FC236}">
                <a16:creationId xmlns:a16="http://schemas.microsoft.com/office/drawing/2014/main" id="{40AFAAFE-2B9D-F16D-2AFF-CD9DDC83687D}"/>
              </a:ext>
            </a:extLst>
          </p:cNvPr>
          <p:cNvCxnSpPr>
            <a:stCxn id="4" idx="2"/>
            <a:endCxn id="6" idx="0"/>
          </p:cNvCxnSpPr>
          <p:nvPr/>
        </p:nvCxnSpPr>
        <p:spPr>
          <a:xfrm rot="5400000">
            <a:off x="4823481" y="2222031"/>
            <a:ext cx="421824" cy="211030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Conector: angular 48">
            <a:extLst>
              <a:ext uri="{FF2B5EF4-FFF2-40B4-BE49-F238E27FC236}">
                <a16:creationId xmlns:a16="http://schemas.microsoft.com/office/drawing/2014/main" id="{42B68E03-1CF5-27E3-0C73-0C191258B84D}"/>
              </a:ext>
            </a:extLst>
          </p:cNvPr>
          <p:cNvCxnSpPr>
            <a:stCxn id="4" idx="2"/>
            <a:endCxn id="5" idx="0"/>
          </p:cNvCxnSpPr>
          <p:nvPr/>
        </p:nvCxnSpPr>
        <p:spPr>
          <a:xfrm rot="5400000">
            <a:off x="3729758" y="1134530"/>
            <a:ext cx="428047" cy="4291525"/>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1" name="Conector: angular 50">
            <a:extLst>
              <a:ext uri="{FF2B5EF4-FFF2-40B4-BE49-F238E27FC236}">
                <a16:creationId xmlns:a16="http://schemas.microsoft.com/office/drawing/2014/main" id="{84E4491B-FAFF-E3DC-F4E5-FB4A40695854}"/>
              </a:ext>
            </a:extLst>
          </p:cNvPr>
          <p:cNvCxnSpPr>
            <a:stCxn id="4" idx="2"/>
            <a:endCxn id="8" idx="0"/>
          </p:cNvCxnSpPr>
          <p:nvPr/>
        </p:nvCxnSpPr>
        <p:spPr>
          <a:xfrm rot="16200000" flipH="1">
            <a:off x="6895848" y="2259963"/>
            <a:ext cx="421824" cy="2034435"/>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 name="Conector: angular 52">
            <a:extLst>
              <a:ext uri="{FF2B5EF4-FFF2-40B4-BE49-F238E27FC236}">
                <a16:creationId xmlns:a16="http://schemas.microsoft.com/office/drawing/2014/main" id="{244CC2FF-A6E3-4C39-E5B4-A582657821FB}"/>
              </a:ext>
            </a:extLst>
          </p:cNvPr>
          <p:cNvCxnSpPr>
            <a:stCxn id="4" idx="2"/>
            <a:endCxn id="9" idx="0"/>
          </p:cNvCxnSpPr>
          <p:nvPr/>
        </p:nvCxnSpPr>
        <p:spPr>
          <a:xfrm rot="16200000" flipH="1">
            <a:off x="7983350" y="1172462"/>
            <a:ext cx="428047" cy="421566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CuadroTexto 53">
            <a:extLst>
              <a:ext uri="{FF2B5EF4-FFF2-40B4-BE49-F238E27FC236}">
                <a16:creationId xmlns:a16="http://schemas.microsoft.com/office/drawing/2014/main" id="{F2C47637-7C38-A220-5310-5BE33EF8D37C}"/>
              </a:ext>
            </a:extLst>
          </p:cNvPr>
          <p:cNvSpPr txBox="1"/>
          <p:nvPr/>
        </p:nvSpPr>
        <p:spPr>
          <a:xfrm>
            <a:off x="1299144" y="4612043"/>
            <a:ext cx="9861435" cy="369332"/>
          </a:xfrm>
          <a:prstGeom prst="rect">
            <a:avLst/>
          </a:prstGeom>
          <a:solidFill>
            <a:srgbClr val="FFFF00"/>
          </a:solidFill>
        </p:spPr>
        <p:txBody>
          <a:bodyPr wrap="square" rtlCol="0">
            <a:spAutoFit/>
          </a:bodyPr>
          <a:lstStyle/>
          <a:p>
            <a:pPr algn="ctr"/>
            <a:r>
              <a:rPr lang="es-ES" dirty="0"/>
              <a:t>Calidad ALTA O BAJA</a:t>
            </a:r>
            <a:endParaRPr lang="es-CO" dirty="0"/>
          </a:p>
        </p:txBody>
      </p:sp>
      <p:sp>
        <p:nvSpPr>
          <p:cNvPr id="55" name="CuadroTexto 54">
            <a:extLst>
              <a:ext uri="{FF2B5EF4-FFF2-40B4-BE49-F238E27FC236}">
                <a16:creationId xmlns:a16="http://schemas.microsoft.com/office/drawing/2014/main" id="{C9099CA4-BD1C-E3F6-D724-FB7A0704F96A}"/>
              </a:ext>
            </a:extLst>
          </p:cNvPr>
          <p:cNvSpPr txBox="1"/>
          <p:nvPr/>
        </p:nvSpPr>
        <p:spPr>
          <a:xfrm>
            <a:off x="1299144" y="4986975"/>
            <a:ext cx="9861435" cy="369332"/>
          </a:xfrm>
          <a:prstGeom prst="rect">
            <a:avLst/>
          </a:prstGeom>
          <a:solidFill>
            <a:srgbClr val="92D050"/>
          </a:solidFill>
        </p:spPr>
        <p:txBody>
          <a:bodyPr wrap="square" rtlCol="0">
            <a:spAutoFit/>
          </a:bodyPr>
          <a:lstStyle/>
          <a:p>
            <a:pPr algn="ctr"/>
            <a:r>
              <a:rPr lang="es-ES" dirty="0"/>
              <a:t>ARCHIVO FINAL – ESTRUCTURA DE SALIDA - ESTADISTICA</a:t>
            </a:r>
            <a:endParaRPr lang="es-CO" dirty="0"/>
          </a:p>
        </p:txBody>
      </p:sp>
    </p:spTree>
    <p:extLst>
      <p:ext uri="{BB962C8B-B14F-4D97-AF65-F5344CB8AC3E}">
        <p14:creationId xmlns:p14="http://schemas.microsoft.com/office/powerpoint/2010/main" val="132129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77CFC63-3FA6-DE6B-A9F6-FC0DD33C5983}"/>
              </a:ext>
            </a:extLst>
          </p:cNvPr>
          <p:cNvSpPr txBox="1"/>
          <p:nvPr/>
        </p:nvSpPr>
        <p:spPr>
          <a:xfrm>
            <a:off x="165325" y="4704"/>
            <a:ext cx="2079854" cy="369332"/>
          </a:xfrm>
          <a:prstGeom prst="rect">
            <a:avLst/>
          </a:prstGeom>
          <a:solidFill>
            <a:schemeClr val="accent1">
              <a:lumMod val="60000"/>
              <a:lumOff val="40000"/>
            </a:schemeClr>
          </a:solidFill>
        </p:spPr>
        <p:txBody>
          <a:bodyPr wrap="square" rtlCol="0">
            <a:spAutoFit/>
          </a:bodyPr>
          <a:lstStyle/>
          <a:p>
            <a:r>
              <a:rPr lang="es-ES" dirty="0"/>
              <a:t>NORMALIZACIÓN</a:t>
            </a:r>
            <a:endParaRPr lang="es-CO" dirty="0"/>
          </a:p>
        </p:txBody>
      </p:sp>
      <p:sp>
        <p:nvSpPr>
          <p:cNvPr id="13" name="CuadroTexto 12">
            <a:extLst>
              <a:ext uri="{FF2B5EF4-FFF2-40B4-BE49-F238E27FC236}">
                <a16:creationId xmlns:a16="http://schemas.microsoft.com/office/drawing/2014/main" id="{2514F7A6-1F2D-0B54-5E79-A9EB8206BDF5}"/>
              </a:ext>
            </a:extLst>
          </p:cNvPr>
          <p:cNvSpPr txBox="1"/>
          <p:nvPr/>
        </p:nvSpPr>
        <p:spPr>
          <a:xfrm>
            <a:off x="1428751" y="712538"/>
            <a:ext cx="10222368" cy="5583195"/>
          </a:xfrm>
          <a:prstGeom prst="rect">
            <a:avLst/>
          </a:prstGeom>
          <a:noFill/>
        </p:spPr>
        <p:txBody>
          <a:bodyPr wrap="square">
            <a:spAutoFit/>
          </a:bodyPr>
          <a:lstStyle/>
          <a:p>
            <a:pPr marL="342900" lvl="0" indent="-342900" algn="just">
              <a:lnSpc>
                <a:spcPct val="115000"/>
              </a:lnSpc>
              <a:spcAft>
                <a:spcPts val="800"/>
              </a:spcAft>
              <a:buFont typeface="+mj-lt"/>
              <a:buAutoNum type="arabicPeriod"/>
            </a:pPr>
            <a:r>
              <a:rPr lang="es-CO" sz="1400" kern="100" dirty="0">
                <a:effectLst/>
                <a:latin typeface="Aptos" panose="020B0004020202020204" pitchFamily="34" charset="0"/>
                <a:ea typeface="Aptos" panose="020B0004020202020204" pitchFamily="34" charset="0"/>
                <a:cs typeface="Times New Roman" panose="02020603050405020304" pitchFamily="18" charset="0"/>
              </a:rPr>
              <a:t>Convertir toda la cadena en mayúscula OK </a:t>
            </a:r>
          </a:p>
          <a:p>
            <a:pPr marL="342900" lvl="0" indent="-342900" algn="just">
              <a:lnSpc>
                <a:spcPct val="115000"/>
              </a:lnSpc>
              <a:spcAft>
                <a:spcPts val="800"/>
              </a:spcAft>
              <a:buFont typeface="+mj-lt"/>
              <a:buAutoNum type="arabicPeriod"/>
            </a:pPr>
            <a:r>
              <a:rPr lang="es-CO" sz="1400" kern="100" dirty="0">
                <a:effectLst/>
                <a:latin typeface="Aptos" panose="020B0004020202020204" pitchFamily="34" charset="0"/>
                <a:ea typeface="Aptos" panose="020B0004020202020204" pitchFamily="34" charset="0"/>
                <a:cs typeface="Times New Roman" panose="02020603050405020304" pitchFamily="18" charset="0"/>
              </a:rPr>
              <a:t>Eliminar tildes OK</a:t>
            </a:r>
          </a:p>
          <a:p>
            <a:pPr marL="342900" lvl="0" indent="-342900" algn="just">
              <a:lnSpc>
                <a:spcPct val="115000"/>
              </a:lnSpc>
              <a:spcAft>
                <a:spcPts val="800"/>
              </a:spcAft>
              <a:buFont typeface="+mj-lt"/>
              <a:buAutoNum type="arabicPeriod"/>
            </a:pPr>
            <a:r>
              <a:rPr lang="es-CO" sz="1400" kern="100" dirty="0">
                <a:effectLst/>
                <a:latin typeface="Aptos" panose="020B0004020202020204" pitchFamily="34" charset="0"/>
                <a:ea typeface="Aptos" panose="020B0004020202020204" pitchFamily="34" charset="0"/>
                <a:cs typeface="Times New Roman" panose="02020603050405020304" pitchFamily="18" charset="0"/>
              </a:rPr>
              <a:t>Eliminar caracteres como NUMERO, NO,  </a:t>
            </a:r>
            <a:r>
              <a:rPr lang="es-CO" sz="1400" kern="100" dirty="0" err="1">
                <a:effectLst/>
                <a:latin typeface="Aptos" panose="020B0004020202020204" pitchFamily="34" charset="0"/>
                <a:ea typeface="Aptos" panose="020B0004020202020204" pitchFamily="34" charset="0"/>
                <a:cs typeface="Times New Roman" panose="02020603050405020304" pitchFamily="18" charset="0"/>
              </a:rPr>
              <a:t>N°</a:t>
            </a:r>
            <a:r>
              <a:rPr lang="es-CO" sz="1400" kern="100" dirty="0">
                <a:effectLst/>
                <a:latin typeface="Aptos" panose="020B0004020202020204" pitchFamily="34" charset="0"/>
                <a:ea typeface="Aptos" panose="020B0004020202020204" pitchFamily="34" charset="0"/>
                <a:cs typeface="Times New Roman" panose="02020603050405020304" pitchFamily="18" charset="0"/>
              </a:rPr>
              <a:t>, # OK</a:t>
            </a:r>
          </a:p>
          <a:p>
            <a:pPr marL="342900" lvl="0" indent="-342900" algn="just">
              <a:lnSpc>
                <a:spcPct val="115000"/>
              </a:lnSpc>
              <a:spcAft>
                <a:spcPts val="800"/>
              </a:spcAft>
              <a:buFont typeface="+mj-lt"/>
              <a:buAutoNum type="arabicPeriod"/>
            </a:pPr>
            <a:r>
              <a:rPr lang="es-CO" sz="1400" kern="100" dirty="0">
                <a:effectLst/>
                <a:latin typeface="Aptos" panose="020B0004020202020204" pitchFamily="34" charset="0"/>
                <a:ea typeface="Aptos" panose="020B0004020202020204" pitchFamily="34" charset="0"/>
                <a:cs typeface="Times New Roman" panose="02020603050405020304" pitchFamily="18" charset="0"/>
              </a:rPr>
              <a:t>Eliminar puntos OK</a:t>
            </a:r>
          </a:p>
          <a:p>
            <a:pPr marL="342900" lvl="0" indent="-342900" algn="just">
              <a:lnSpc>
                <a:spcPct val="115000"/>
              </a:lnSpc>
              <a:spcAft>
                <a:spcPts val="800"/>
              </a:spcAft>
              <a:buFont typeface="+mj-lt"/>
              <a:buAutoNum type="arabicPeriod"/>
            </a:pPr>
            <a:r>
              <a:rPr lang="es-CO" sz="1400" kern="100" dirty="0">
                <a:effectLst/>
                <a:latin typeface="Aptos" panose="020B0004020202020204" pitchFamily="34" charset="0"/>
                <a:ea typeface="Aptos" panose="020B0004020202020204" pitchFamily="34" charset="0"/>
                <a:cs typeface="Times New Roman" panose="02020603050405020304" pitchFamily="18" charset="0"/>
              </a:rPr>
              <a:t>Punto y coma (;): Se debe reemplazar por coma OK</a:t>
            </a:r>
          </a:p>
          <a:p>
            <a:pPr marL="342900" indent="-342900" algn="just">
              <a:lnSpc>
                <a:spcPct val="115000"/>
              </a:lnSpc>
              <a:spcAft>
                <a:spcPts val="800"/>
              </a:spcAft>
              <a:buFont typeface="+mj-lt"/>
              <a:buAutoNum type="arabicPeriod"/>
            </a:pPr>
            <a:r>
              <a:rPr lang="es-CO" sz="1400" dirty="0"/>
              <a:t>Eliminar los siguientes caracteres: OK</a:t>
            </a:r>
          </a:p>
          <a:p>
            <a:pPr marL="342900" indent="-342900" algn="just">
              <a:lnSpc>
                <a:spcPct val="115000"/>
              </a:lnSpc>
              <a:spcAft>
                <a:spcPts val="800"/>
              </a:spcAft>
              <a:buFont typeface="+mj-lt"/>
              <a:buAutoNum type="arabicPeriod"/>
            </a:pPr>
            <a:r>
              <a:rPr lang="es-CO" sz="1400" dirty="0"/>
              <a:t>Sustituir múltiples guiones consecutivos (--) por un solo guion (-) OK</a:t>
            </a:r>
          </a:p>
          <a:p>
            <a:pPr marL="342900" indent="-342900" algn="just">
              <a:lnSpc>
                <a:spcPct val="115000"/>
              </a:lnSpc>
              <a:spcAft>
                <a:spcPts val="800"/>
              </a:spcAft>
              <a:buFont typeface="+mj-lt"/>
              <a:buAutoNum type="arabicPeriod"/>
            </a:pPr>
            <a:r>
              <a:rPr lang="es-CO" sz="1400" dirty="0"/>
              <a:t>Sustituir guion bajo (_) por un solo guion (-) OK</a:t>
            </a:r>
          </a:p>
          <a:p>
            <a:pPr marL="342900" indent="-342900" algn="just">
              <a:lnSpc>
                <a:spcPct val="115000"/>
              </a:lnSpc>
              <a:spcAft>
                <a:spcPts val="800"/>
              </a:spcAft>
              <a:buFont typeface="+mj-lt"/>
              <a:buAutoNum type="arabicPeriod"/>
            </a:pPr>
            <a:r>
              <a:rPr lang="es-CO" sz="1400" dirty="0"/>
              <a:t>Eliminar espacios que se encuentren previo o posterior a una coma , OK</a:t>
            </a:r>
          </a:p>
          <a:p>
            <a:pPr marL="342900" indent="-342900" algn="just">
              <a:lnSpc>
                <a:spcPct val="115000"/>
              </a:lnSpc>
              <a:spcAft>
                <a:spcPts val="800"/>
              </a:spcAft>
              <a:buFont typeface="+mj-lt"/>
              <a:buAutoNum type="arabicPeriod"/>
            </a:pPr>
            <a:r>
              <a:rPr lang="es-CO" sz="1400" dirty="0"/>
              <a:t>Eliminar espacios inmediatamente antes y después de cada guion medio  - OK</a:t>
            </a:r>
          </a:p>
          <a:p>
            <a:pPr marL="342900" indent="-342900" algn="just">
              <a:lnSpc>
                <a:spcPct val="115000"/>
              </a:lnSpc>
              <a:spcAft>
                <a:spcPts val="800"/>
              </a:spcAft>
              <a:buFont typeface="+mj-lt"/>
              <a:buAutoNum type="arabicPeriod"/>
            </a:pPr>
            <a:r>
              <a:rPr lang="es-CO" sz="1400" dirty="0">
                <a:highlight>
                  <a:srgbClr val="FFFF00"/>
                </a:highlight>
              </a:rPr>
              <a:t>Eliminar espacios inmediatamente antes y después de cada </a:t>
            </a:r>
            <a:r>
              <a:rPr lang="es-CO" sz="1400" dirty="0" err="1">
                <a:highlight>
                  <a:srgbClr val="FFFF00"/>
                </a:highlight>
              </a:rPr>
              <a:t>slash</a:t>
            </a:r>
            <a:r>
              <a:rPr lang="es-CO" sz="1400" dirty="0">
                <a:highlight>
                  <a:srgbClr val="FFFF00"/>
                </a:highlight>
              </a:rPr>
              <a:t> / OK</a:t>
            </a:r>
          </a:p>
          <a:p>
            <a:pPr marL="342900" indent="-342900" algn="just">
              <a:lnSpc>
                <a:spcPct val="115000"/>
              </a:lnSpc>
              <a:spcAft>
                <a:spcPts val="800"/>
              </a:spcAft>
              <a:buFont typeface="+mj-lt"/>
              <a:buAutoNum type="arabicPeriod"/>
            </a:pPr>
            <a:r>
              <a:rPr lang="es-CO" sz="1400" kern="100" dirty="0">
                <a:highlight>
                  <a:srgbClr val="FFFF00"/>
                </a:highlight>
                <a:latin typeface="Aptos" panose="020B0004020202020204" pitchFamily="34" charset="0"/>
                <a:cs typeface="Times New Roman" panose="02020603050405020304" pitchFamily="18" charset="0"/>
              </a:rPr>
              <a:t>Reemplazar palabras por abreviaturas OK</a:t>
            </a:r>
          </a:p>
          <a:p>
            <a:pPr marL="342900" indent="-342900" algn="just">
              <a:lnSpc>
                <a:spcPct val="115000"/>
              </a:lnSpc>
              <a:spcAft>
                <a:spcPts val="800"/>
              </a:spcAft>
              <a:buFont typeface="+mj-lt"/>
              <a:buAutoNum type="arabicPeriod"/>
            </a:pPr>
            <a:r>
              <a:rPr lang="es-CO" sz="1400" dirty="0"/>
              <a:t>Eliminar espacios dobles o triples por un solo espacio OK</a:t>
            </a:r>
          </a:p>
          <a:p>
            <a:pPr marL="342900" indent="-342900" algn="just">
              <a:lnSpc>
                <a:spcPct val="115000"/>
              </a:lnSpc>
              <a:spcAft>
                <a:spcPts val="800"/>
              </a:spcAft>
              <a:buFont typeface="+mj-lt"/>
              <a:buAutoNum type="arabicPeriod"/>
            </a:pPr>
            <a:r>
              <a:rPr lang="es-CO" sz="1400" dirty="0"/>
              <a:t>Eliminar espacio inicial y final de la cadena de texto OK</a:t>
            </a:r>
          </a:p>
          <a:p>
            <a:pPr marL="342900" indent="-342900" algn="just">
              <a:lnSpc>
                <a:spcPct val="115000"/>
              </a:lnSpc>
              <a:spcAft>
                <a:spcPts val="800"/>
              </a:spcAft>
              <a:buFont typeface="+mj-lt"/>
              <a:buAutoNum type="arabicPeriod"/>
            </a:pPr>
            <a:r>
              <a:rPr lang="es-CO" sz="1400" kern="100" dirty="0">
                <a:highlight>
                  <a:srgbClr val="FFFF00"/>
                </a:highlight>
                <a:latin typeface="Aptos" panose="020B0004020202020204" pitchFamily="34" charset="0"/>
                <a:cs typeface="Times New Roman" panose="02020603050405020304" pitchFamily="18" charset="0"/>
              </a:rPr>
              <a:t>Cada que encuentra una abreviatura de tipo de vía (CL, AC, KR, AK, DG, TV, AV y AU) si no tiene un espacio lo cree</a:t>
            </a:r>
          </a:p>
          <a:p>
            <a:pPr marL="342900" indent="-342900" algn="just">
              <a:lnSpc>
                <a:spcPct val="115000"/>
              </a:lnSpc>
              <a:spcAft>
                <a:spcPts val="800"/>
              </a:spcAft>
              <a:buFont typeface="+mj-lt"/>
              <a:buAutoNum type="arabicPeriod"/>
            </a:pPr>
            <a:r>
              <a:rPr lang="es-CO" sz="1400" kern="100" dirty="0">
                <a:highlight>
                  <a:srgbClr val="FFFF00"/>
                </a:highlight>
                <a:latin typeface="Aptos" panose="020B0004020202020204" pitchFamily="34" charset="0"/>
                <a:cs typeface="Times New Roman" panose="02020603050405020304" pitchFamily="18" charset="0"/>
              </a:rPr>
              <a:t>Si después de un / o una , no hay nada eliminar </a:t>
            </a:r>
            <a:r>
              <a:rPr lang="es-CO" sz="1400" kern="100" dirty="0" err="1">
                <a:highlight>
                  <a:srgbClr val="FFFF00"/>
                </a:highlight>
                <a:latin typeface="Aptos" panose="020B0004020202020204" pitchFamily="34" charset="0"/>
                <a:cs typeface="Times New Roman" panose="02020603050405020304" pitchFamily="18" charset="0"/>
              </a:rPr>
              <a:t>caracter</a:t>
            </a:r>
            <a:r>
              <a:rPr lang="es-CO" sz="1400" kern="100" dirty="0">
                <a:highlight>
                  <a:srgbClr val="FFFF00"/>
                </a:highlight>
                <a:latin typeface="Aptos" panose="020B0004020202020204" pitchFamily="34" charset="0"/>
                <a:cs typeface="Times New Roman" panose="02020603050405020304" pitchFamily="18" charset="0"/>
              </a:rPr>
              <a:t> </a:t>
            </a:r>
            <a:endParaRPr lang="es-CO" sz="1400" dirty="0">
              <a:highlight>
                <a:srgbClr val="FFFF00"/>
              </a:highlight>
            </a:endParaRPr>
          </a:p>
        </p:txBody>
      </p:sp>
      <p:graphicFrame>
        <p:nvGraphicFramePr>
          <p:cNvPr id="14" name="Tabla 13">
            <a:extLst>
              <a:ext uri="{FF2B5EF4-FFF2-40B4-BE49-F238E27FC236}">
                <a16:creationId xmlns:a16="http://schemas.microsoft.com/office/drawing/2014/main" id="{6CDEB554-8C85-43EF-3D60-CD250F6B60D4}"/>
              </a:ext>
            </a:extLst>
          </p:cNvPr>
          <p:cNvGraphicFramePr>
            <a:graphicFrameLocks noGrp="1"/>
          </p:cNvGraphicFramePr>
          <p:nvPr>
            <p:extLst>
              <p:ext uri="{D42A27DB-BD31-4B8C-83A1-F6EECF244321}">
                <p14:modId xmlns:p14="http://schemas.microsoft.com/office/powerpoint/2010/main" val="582429225"/>
              </p:ext>
            </p:extLst>
          </p:nvPr>
        </p:nvGraphicFramePr>
        <p:xfrm>
          <a:off x="9405257" y="1429639"/>
          <a:ext cx="1828800" cy="2408047"/>
        </p:xfrm>
        <a:graphic>
          <a:graphicData uri="http://schemas.openxmlformats.org/drawingml/2006/table">
            <a:tbl>
              <a:tblPr firstRow="1" firstCol="1" bandRow="1">
                <a:tableStyleId>{5C22544A-7EE6-4342-B048-85BDC9FD1C3A}</a:tableStyleId>
              </a:tblPr>
              <a:tblGrid>
                <a:gridCol w="1344295">
                  <a:extLst>
                    <a:ext uri="{9D8B030D-6E8A-4147-A177-3AD203B41FA5}">
                      <a16:colId xmlns:a16="http://schemas.microsoft.com/office/drawing/2014/main" val="2720054779"/>
                    </a:ext>
                  </a:extLst>
                </a:gridCol>
                <a:gridCol w="484505">
                  <a:extLst>
                    <a:ext uri="{9D8B030D-6E8A-4147-A177-3AD203B41FA5}">
                      <a16:colId xmlns:a16="http://schemas.microsoft.com/office/drawing/2014/main" val="3448268423"/>
                    </a:ext>
                  </a:extLst>
                </a:gridCol>
              </a:tblGrid>
              <a:tr h="190500">
                <a:tc>
                  <a:txBody>
                    <a:bodyPr/>
                    <a:lstStyle/>
                    <a:p>
                      <a:pPr algn="ctr">
                        <a:lnSpc>
                          <a:spcPct val="115000"/>
                        </a:lnSpc>
                        <a:spcAft>
                          <a:spcPts val="800"/>
                        </a:spcAft>
                        <a:buNone/>
                      </a:pPr>
                      <a:r>
                        <a:rPr lang="es-CO" sz="1100" kern="0" dirty="0">
                          <a:effectLst/>
                        </a:rPr>
                        <a:t>Carácter </a:t>
                      </a:r>
                      <a:endParaRPr lang="es-C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100" kern="0">
                          <a:effectLst/>
                        </a:rPr>
                        <a:t>símbolo</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990980622"/>
                  </a:ext>
                </a:extLst>
              </a:tr>
              <a:tr h="184150">
                <a:tc>
                  <a:txBody>
                    <a:bodyPr/>
                    <a:lstStyle/>
                    <a:p>
                      <a:pPr algn="ctr">
                        <a:lnSpc>
                          <a:spcPct val="115000"/>
                        </a:lnSpc>
                        <a:spcAft>
                          <a:spcPts val="800"/>
                        </a:spcAft>
                        <a:buNone/>
                      </a:pPr>
                      <a:r>
                        <a:rPr lang="es-CO" sz="1000" kern="0" dirty="0">
                          <a:effectLst/>
                        </a:rPr>
                        <a:t>Dos puntos</a:t>
                      </a:r>
                      <a:endParaRPr lang="es-C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8036683"/>
                  </a:ext>
                </a:extLst>
              </a:tr>
              <a:tr h="184150">
                <a:tc>
                  <a:txBody>
                    <a:bodyPr/>
                    <a:lstStyle/>
                    <a:p>
                      <a:pPr algn="ctr">
                        <a:lnSpc>
                          <a:spcPct val="115000"/>
                        </a:lnSpc>
                        <a:spcAft>
                          <a:spcPts val="800"/>
                        </a:spcAft>
                        <a:buNone/>
                      </a:pPr>
                      <a:r>
                        <a:rPr lang="es-CO" sz="1000" kern="0" dirty="0">
                          <a:effectLst/>
                        </a:rPr>
                        <a:t>Paréntesis</a:t>
                      </a:r>
                      <a:endParaRPr lang="es-C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41456096"/>
                  </a:ext>
                </a:extLst>
              </a:tr>
              <a:tr h="184150">
                <a:tc>
                  <a:txBody>
                    <a:bodyPr/>
                    <a:lstStyle/>
                    <a:p>
                      <a:pPr algn="ctr">
                        <a:lnSpc>
                          <a:spcPct val="115000"/>
                        </a:lnSpc>
                        <a:spcAft>
                          <a:spcPts val="800"/>
                        </a:spcAft>
                        <a:buNone/>
                      </a:pPr>
                      <a:r>
                        <a:rPr lang="es-CO" sz="1000" kern="0">
                          <a:effectLst/>
                        </a:rPr>
                        <a:t>comillas sencillas</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43957631"/>
                  </a:ext>
                </a:extLst>
              </a:tr>
              <a:tr h="184150">
                <a:tc>
                  <a:txBody>
                    <a:bodyPr/>
                    <a:lstStyle/>
                    <a:p>
                      <a:pPr algn="ctr">
                        <a:lnSpc>
                          <a:spcPct val="115000"/>
                        </a:lnSpc>
                        <a:spcAft>
                          <a:spcPts val="800"/>
                        </a:spcAft>
                        <a:buNone/>
                      </a:pPr>
                      <a:r>
                        <a:rPr lang="es-CO" sz="1000" kern="0">
                          <a:effectLst/>
                        </a:rPr>
                        <a:t>comillas dobles</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87784424"/>
                  </a:ext>
                </a:extLst>
              </a:tr>
              <a:tr h="184150">
                <a:tc>
                  <a:txBody>
                    <a:bodyPr/>
                    <a:lstStyle/>
                    <a:p>
                      <a:pPr algn="ctr">
                        <a:lnSpc>
                          <a:spcPct val="115000"/>
                        </a:lnSpc>
                        <a:spcAft>
                          <a:spcPts val="800"/>
                        </a:spcAft>
                        <a:buNone/>
                      </a:pPr>
                      <a:r>
                        <a:rPr lang="es-CO" sz="1000" kern="0">
                          <a:effectLst/>
                        </a:rPr>
                        <a:t>signo mas </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96973808"/>
                  </a:ext>
                </a:extLst>
              </a:tr>
              <a:tr h="184150">
                <a:tc>
                  <a:txBody>
                    <a:bodyPr/>
                    <a:lstStyle/>
                    <a:p>
                      <a:pPr algn="ctr">
                        <a:lnSpc>
                          <a:spcPct val="115000"/>
                        </a:lnSpc>
                        <a:spcAft>
                          <a:spcPts val="800"/>
                        </a:spcAft>
                        <a:buNone/>
                      </a:pPr>
                      <a:r>
                        <a:rPr lang="es-CO" sz="1000" kern="0">
                          <a:effectLst/>
                        </a:rPr>
                        <a:t>Signo pregunta</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228970189"/>
                  </a:ext>
                </a:extLst>
              </a:tr>
              <a:tr h="184150">
                <a:tc>
                  <a:txBody>
                    <a:bodyPr/>
                    <a:lstStyle/>
                    <a:p>
                      <a:pPr algn="ctr">
                        <a:lnSpc>
                          <a:spcPct val="115000"/>
                        </a:lnSpc>
                        <a:spcAft>
                          <a:spcPts val="800"/>
                        </a:spcAft>
                        <a:buNone/>
                      </a:pPr>
                      <a:r>
                        <a:rPr lang="es-CO" sz="1000" kern="0">
                          <a:effectLst/>
                        </a:rPr>
                        <a:t>Signo admiración</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80572871"/>
                  </a:ext>
                </a:extLst>
              </a:tr>
              <a:tr h="184150">
                <a:tc>
                  <a:txBody>
                    <a:bodyPr/>
                    <a:lstStyle/>
                    <a:p>
                      <a:pPr algn="ctr">
                        <a:lnSpc>
                          <a:spcPct val="115000"/>
                        </a:lnSpc>
                        <a:spcAft>
                          <a:spcPts val="800"/>
                        </a:spcAft>
                        <a:buNone/>
                      </a:pPr>
                      <a:r>
                        <a:rPr lang="es-CO" sz="1000" kern="0" dirty="0">
                          <a:effectLst/>
                        </a:rPr>
                        <a:t>Grados</a:t>
                      </a:r>
                      <a:endParaRPr lang="es-C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100297071"/>
                  </a:ext>
                </a:extLst>
              </a:tr>
              <a:tr h="184150">
                <a:tc>
                  <a:txBody>
                    <a:bodyPr/>
                    <a:lstStyle/>
                    <a:p>
                      <a:pPr algn="ctr">
                        <a:lnSpc>
                          <a:spcPct val="115000"/>
                        </a:lnSpc>
                        <a:spcAft>
                          <a:spcPts val="800"/>
                        </a:spcAft>
                        <a:buNone/>
                      </a:pPr>
                      <a:r>
                        <a:rPr lang="es-CO" sz="1000" kern="0">
                          <a:effectLst/>
                        </a:rPr>
                        <a:t>Asterisco</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15442891"/>
                  </a:ext>
                </a:extLst>
              </a:tr>
              <a:tr h="184150">
                <a:tc>
                  <a:txBody>
                    <a:bodyPr/>
                    <a:lstStyle/>
                    <a:p>
                      <a:pPr algn="ctr">
                        <a:lnSpc>
                          <a:spcPct val="115000"/>
                        </a:lnSpc>
                        <a:spcAft>
                          <a:spcPts val="800"/>
                        </a:spcAft>
                        <a:buNone/>
                      </a:pPr>
                      <a:r>
                        <a:rPr lang="es-CO" sz="1000" kern="0">
                          <a:effectLst/>
                        </a:rPr>
                        <a:t>Porcentaje</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a:effectLst/>
                        </a:rPr>
                        <a:t>%</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68054548"/>
                  </a:ext>
                </a:extLst>
              </a:tr>
              <a:tr h="190500">
                <a:tc>
                  <a:txBody>
                    <a:bodyPr/>
                    <a:lstStyle/>
                    <a:p>
                      <a:pPr algn="ctr">
                        <a:lnSpc>
                          <a:spcPct val="115000"/>
                        </a:lnSpc>
                        <a:spcAft>
                          <a:spcPts val="800"/>
                        </a:spcAft>
                        <a:buNone/>
                      </a:pPr>
                      <a:r>
                        <a:rPr lang="es-CO" sz="1000" kern="0">
                          <a:effectLst/>
                        </a:rPr>
                        <a:t>igual</a:t>
                      </a:r>
                      <a:endParaRPr lang="es-CO"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tc>
                  <a:txBody>
                    <a:bodyPr/>
                    <a:lstStyle/>
                    <a:p>
                      <a:pPr algn="ctr">
                        <a:lnSpc>
                          <a:spcPct val="115000"/>
                        </a:lnSpc>
                        <a:spcAft>
                          <a:spcPts val="800"/>
                        </a:spcAft>
                        <a:buNone/>
                      </a:pPr>
                      <a:r>
                        <a:rPr lang="es-CO" sz="1000" kern="0" dirty="0">
                          <a:effectLst/>
                        </a:rPr>
                        <a:t>=</a:t>
                      </a:r>
                      <a:endParaRPr lang="es-CO"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83600088"/>
                  </a:ext>
                </a:extLst>
              </a:tr>
            </a:tbl>
          </a:graphicData>
        </a:graphic>
      </p:graphicFrame>
      <p:cxnSp>
        <p:nvCxnSpPr>
          <p:cNvPr id="6" name="Conector recto de flecha 5">
            <a:extLst>
              <a:ext uri="{FF2B5EF4-FFF2-40B4-BE49-F238E27FC236}">
                <a16:creationId xmlns:a16="http://schemas.microsoft.com/office/drawing/2014/main" id="{E73CF9A8-3F0C-AA3A-7B1A-281B9A17BA94}"/>
              </a:ext>
            </a:extLst>
          </p:cNvPr>
          <p:cNvCxnSpPr>
            <a:cxnSpLocks/>
            <a:endCxn id="14" idx="1"/>
          </p:cNvCxnSpPr>
          <p:nvPr/>
        </p:nvCxnSpPr>
        <p:spPr>
          <a:xfrm>
            <a:off x="4935794" y="2556387"/>
            <a:ext cx="4469463" cy="77275"/>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5860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B20579C-DDA9-C1AF-B359-8C875D831191}"/>
              </a:ext>
            </a:extLst>
          </p:cNvPr>
          <p:cNvSpPr txBox="1"/>
          <p:nvPr/>
        </p:nvSpPr>
        <p:spPr>
          <a:xfrm>
            <a:off x="569797" y="283030"/>
            <a:ext cx="3133046" cy="369332"/>
          </a:xfrm>
          <a:prstGeom prst="rect">
            <a:avLst/>
          </a:prstGeom>
          <a:solidFill>
            <a:schemeClr val="accent2"/>
          </a:solidFill>
        </p:spPr>
        <p:txBody>
          <a:bodyPr wrap="square" rtlCol="0">
            <a:spAutoFit/>
          </a:bodyPr>
          <a:lstStyle/>
          <a:p>
            <a:r>
              <a:rPr lang="es-ES" dirty="0"/>
              <a:t>ORGANIZAR ESTRUCTURA 1</a:t>
            </a:r>
            <a:endParaRPr lang="es-CO" dirty="0"/>
          </a:p>
        </p:txBody>
      </p:sp>
      <p:sp>
        <p:nvSpPr>
          <p:cNvPr id="4" name="CuadroTexto 3">
            <a:extLst>
              <a:ext uri="{FF2B5EF4-FFF2-40B4-BE49-F238E27FC236}">
                <a16:creationId xmlns:a16="http://schemas.microsoft.com/office/drawing/2014/main" id="{EBE05557-2B8C-6EC1-96DB-22BB485959FC}"/>
              </a:ext>
            </a:extLst>
          </p:cNvPr>
          <p:cNvSpPr txBox="1"/>
          <p:nvPr/>
        </p:nvSpPr>
        <p:spPr>
          <a:xfrm>
            <a:off x="1932214" y="946900"/>
            <a:ext cx="1770629" cy="276999"/>
          </a:xfrm>
          <a:prstGeom prst="rect">
            <a:avLst/>
          </a:prstGeom>
          <a:noFill/>
        </p:spPr>
        <p:txBody>
          <a:bodyPr wrap="square" rtlCol="0">
            <a:spAutoFit/>
          </a:bodyPr>
          <a:lstStyle/>
          <a:p>
            <a:r>
              <a:rPr lang="es-ES" sz="1200" dirty="0"/>
              <a:t>CONDICIONALES</a:t>
            </a:r>
            <a:endParaRPr lang="es-CO" sz="1200" dirty="0"/>
          </a:p>
        </p:txBody>
      </p:sp>
      <p:sp>
        <p:nvSpPr>
          <p:cNvPr id="5" name="CuadroTexto 4">
            <a:extLst>
              <a:ext uri="{FF2B5EF4-FFF2-40B4-BE49-F238E27FC236}">
                <a16:creationId xmlns:a16="http://schemas.microsoft.com/office/drawing/2014/main" id="{FD970FB8-CE63-B74C-FE95-092F2F0A9ABA}"/>
              </a:ext>
            </a:extLst>
          </p:cNvPr>
          <p:cNvSpPr txBox="1"/>
          <p:nvPr/>
        </p:nvSpPr>
        <p:spPr>
          <a:xfrm>
            <a:off x="1864177" y="1324110"/>
            <a:ext cx="6577693" cy="276999"/>
          </a:xfrm>
          <a:prstGeom prst="rect">
            <a:avLst/>
          </a:prstGeom>
          <a:noFill/>
        </p:spPr>
        <p:txBody>
          <a:bodyPr wrap="square" rtlCol="0">
            <a:spAutoFit/>
          </a:bodyPr>
          <a:lstStyle/>
          <a:p>
            <a:r>
              <a:rPr lang="es-ES" sz="1200" dirty="0"/>
              <a:t>SE RECORRE TODA LA CADENA DEL REGISTRO OBTENIENDO LAS SIGUEINTES REGLAS: </a:t>
            </a:r>
            <a:endParaRPr lang="es-CO" sz="1200" dirty="0"/>
          </a:p>
        </p:txBody>
      </p:sp>
      <p:sp>
        <p:nvSpPr>
          <p:cNvPr id="6" name="CuadroTexto 5">
            <a:extLst>
              <a:ext uri="{FF2B5EF4-FFF2-40B4-BE49-F238E27FC236}">
                <a16:creationId xmlns:a16="http://schemas.microsoft.com/office/drawing/2014/main" id="{82144D5F-4B51-4CCC-35F1-E1494CBE2059}"/>
              </a:ext>
            </a:extLst>
          </p:cNvPr>
          <p:cNvSpPr txBox="1"/>
          <p:nvPr/>
        </p:nvSpPr>
        <p:spPr>
          <a:xfrm>
            <a:off x="5058115" y="2038760"/>
            <a:ext cx="1770629" cy="830997"/>
          </a:xfrm>
          <a:prstGeom prst="rect">
            <a:avLst/>
          </a:prstGeom>
          <a:noFill/>
          <a:ln>
            <a:solidFill>
              <a:schemeClr val="accent1"/>
            </a:solidFill>
          </a:ln>
        </p:spPr>
        <p:txBody>
          <a:bodyPr wrap="square" rtlCol="0">
            <a:spAutoFit/>
          </a:bodyPr>
          <a:lstStyle/>
          <a:p>
            <a:r>
              <a:rPr lang="es-ES" sz="1200" dirty="0"/>
              <a:t>¿La cadena inicia con abreviatura diferente de vía? </a:t>
            </a:r>
            <a:r>
              <a:rPr lang="es-CO" sz="1200" kern="100" dirty="0">
                <a:highlight>
                  <a:srgbClr val="FFFF00"/>
                </a:highlight>
                <a:latin typeface="Aptos" panose="020B0004020202020204" pitchFamily="34" charset="0"/>
                <a:cs typeface="Times New Roman" panose="02020603050405020304" pitchFamily="18" charset="0"/>
              </a:rPr>
              <a:t>(CL, AC, KR, AK, DG, TV, AV y AU) </a:t>
            </a:r>
            <a:endParaRPr lang="es-CO" sz="1200" dirty="0"/>
          </a:p>
        </p:txBody>
      </p:sp>
      <p:sp>
        <p:nvSpPr>
          <p:cNvPr id="7" name="CuadroTexto 6">
            <a:extLst>
              <a:ext uri="{FF2B5EF4-FFF2-40B4-BE49-F238E27FC236}">
                <a16:creationId xmlns:a16="http://schemas.microsoft.com/office/drawing/2014/main" id="{386374F5-0355-EC32-CB56-CB5C8CDFC3E4}"/>
              </a:ext>
            </a:extLst>
          </p:cNvPr>
          <p:cNvSpPr txBox="1"/>
          <p:nvPr/>
        </p:nvSpPr>
        <p:spPr>
          <a:xfrm>
            <a:off x="3810869" y="2921482"/>
            <a:ext cx="373820" cy="369332"/>
          </a:xfrm>
          <a:prstGeom prst="rect">
            <a:avLst/>
          </a:prstGeom>
          <a:noFill/>
        </p:spPr>
        <p:txBody>
          <a:bodyPr wrap="none" rtlCol="0">
            <a:spAutoFit/>
          </a:bodyPr>
          <a:lstStyle/>
          <a:p>
            <a:r>
              <a:rPr lang="es-ES" dirty="0"/>
              <a:t>SI</a:t>
            </a:r>
            <a:endParaRPr lang="es-CO" dirty="0"/>
          </a:p>
        </p:txBody>
      </p:sp>
      <p:sp>
        <p:nvSpPr>
          <p:cNvPr id="8" name="CuadroTexto 7">
            <a:extLst>
              <a:ext uri="{FF2B5EF4-FFF2-40B4-BE49-F238E27FC236}">
                <a16:creationId xmlns:a16="http://schemas.microsoft.com/office/drawing/2014/main" id="{392F38CA-D0AA-A15D-1DF6-95F520A0CA00}"/>
              </a:ext>
            </a:extLst>
          </p:cNvPr>
          <p:cNvSpPr txBox="1"/>
          <p:nvPr/>
        </p:nvSpPr>
        <p:spPr>
          <a:xfrm>
            <a:off x="7867649" y="2921482"/>
            <a:ext cx="516488" cy="369332"/>
          </a:xfrm>
          <a:prstGeom prst="rect">
            <a:avLst/>
          </a:prstGeom>
          <a:noFill/>
        </p:spPr>
        <p:txBody>
          <a:bodyPr wrap="none" rtlCol="0">
            <a:spAutoFit/>
          </a:bodyPr>
          <a:lstStyle/>
          <a:p>
            <a:r>
              <a:rPr lang="es-ES" dirty="0"/>
              <a:t>NO</a:t>
            </a:r>
            <a:endParaRPr lang="es-CO" dirty="0"/>
          </a:p>
        </p:txBody>
      </p:sp>
      <p:cxnSp>
        <p:nvCxnSpPr>
          <p:cNvPr id="9" name="Conector: angular 8">
            <a:extLst>
              <a:ext uri="{FF2B5EF4-FFF2-40B4-BE49-F238E27FC236}">
                <a16:creationId xmlns:a16="http://schemas.microsoft.com/office/drawing/2014/main" id="{0F07BE6F-5228-BC34-3F83-5808B79867B1}"/>
              </a:ext>
            </a:extLst>
          </p:cNvPr>
          <p:cNvCxnSpPr>
            <a:cxnSpLocks/>
            <a:stCxn id="6" idx="2"/>
          </p:cNvCxnSpPr>
          <p:nvPr/>
        </p:nvCxnSpPr>
        <p:spPr>
          <a:xfrm rot="5400000">
            <a:off x="4629481" y="2023032"/>
            <a:ext cx="467224" cy="2160674"/>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Conector: angular 9">
            <a:extLst>
              <a:ext uri="{FF2B5EF4-FFF2-40B4-BE49-F238E27FC236}">
                <a16:creationId xmlns:a16="http://schemas.microsoft.com/office/drawing/2014/main" id="{F1EC1898-58F2-DB5B-4471-45D41E141838}"/>
              </a:ext>
            </a:extLst>
          </p:cNvPr>
          <p:cNvCxnSpPr>
            <a:cxnSpLocks/>
            <a:stCxn id="6" idx="2"/>
            <a:endCxn id="26" idx="1"/>
          </p:cNvCxnSpPr>
          <p:nvPr/>
        </p:nvCxnSpPr>
        <p:spPr>
          <a:xfrm rot="16200000" flipH="1">
            <a:off x="6993204" y="1819983"/>
            <a:ext cx="836554" cy="2936102"/>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CuadroTexto 12">
            <a:extLst>
              <a:ext uri="{FF2B5EF4-FFF2-40B4-BE49-F238E27FC236}">
                <a16:creationId xmlns:a16="http://schemas.microsoft.com/office/drawing/2014/main" id="{F280D378-078A-DDB1-ABC6-1A1553F49D98}"/>
              </a:ext>
            </a:extLst>
          </p:cNvPr>
          <p:cNvSpPr txBox="1"/>
          <p:nvPr/>
        </p:nvSpPr>
        <p:spPr>
          <a:xfrm>
            <a:off x="1998061" y="2967648"/>
            <a:ext cx="1770629" cy="1015663"/>
          </a:xfrm>
          <a:prstGeom prst="rect">
            <a:avLst/>
          </a:prstGeom>
          <a:noFill/>
          <a:ln>
            <a:solidFill>
              <a:schemeClr val="accent1"/>
            </a:solidFill>
          </a:ln>
        </p:spPr>
        <p:txBody>
          <a:bodyPr wrap="square" rtlCol="0">
            <a:spAutoFit/>
          </a:bodyPr>
          <a:lstStyle/>
          <a:p>
            <a:r>
              <a:rPr lang="es-ES" sz="1200" dirty="0"/>
              <a:t>¿Existe dentro de la cadena una abreviatura de vía principal? </a:t>
            </a:r>
            <a:r>
              <a:rPr lang="es-CO" sz="1200" kern="100" dirty="0">
                <a:highlight>
                  <a:srgbClr val="FFFF00"/>
                </a:highlight>
                <a:latin typeface="Aptos" panose="020B0004020202020204" pitchFamily="34" charset="0"/>
                <a:cs typeface="Times New Roman" panose="02020603050405020304" pitchFamily="18" charset="0"/>
              </a:rPr>
              <a:t>(CL, AC, KR, AK, DG, TV, AV y AU) </a:t>
            </a:r>
            <a:endParaRPr lang="es-CO" sz="1200" dirty="0"/>
          </a:p>
        </p:txBody>
      </p:sp>
      <p:sp>
        <p:nvSpPr>
          <p:cNvPr id="14" name="CuadroTexto 13">
            <a:extLst>
              <a:ext uri="{FF2B5EF4-FFF2-40B4-BE49-F238E27FC236}">
                <a16:creationId xmlns:a16="http://schemas.microsoft.com/office/drawing/2014/main" id="{264B20F0-1D1B-76F4-7132-C0255AB0380B}"/>
              </a:ext>
            </a:extLst>
          </p:cNvPr>
          <p:cNvSpPr txBox="1"/>
          <p:nvPr/>
        </p:nvSpPr>
        <p:spPr>
          <a:xfrm>
            <a:off x="161585" y="5365238"/>
            <a:ext cx="6010684" cy="307777"/>
          </a:xfrm>
          <a:prstGeom prst="rect">
            <a:avLst/>
          </a:prstGeom>
          <a:noFill/>
        </p:spPr>
        <p:txBody>
          <a:bodyPr wrap="none" rtlCol="0">
            <a:spAutoFit/>
          </a:bodyPr>
          <a:lstStyle/>
          <a:p>
            <a:r>
              <a:rPr lang="es-ES" sz="1400" dirty="0">
                <a:solidFill>
                  <a:schemeClr val="tx2">
                    <a:lumMod val="75000"/>
                    <a:lumOff val="25000"/>
                  </a:schemeClr>
                </a:solidFill>
              </a:rPr>
              <a:t>Ejemplo: </a:t>
            </a:r>
            <a:r>
              <a:rPr lang="es-ES" sz="1400" dirty="0">
                <a:solidFill>
                  <a:srgbClr val="EE0000"/>
                </a:solidFill>
              </a:rPr>
              <a:t>BR LA CAMCLPIÑA </a:t>
            </a:r>
            <a:r>
              <a:rPr lang="es-ES" sz="1400" dirty="0">
                <a:solidFill>
                  <a:schemeClr val="tx2">
                    <a:lumMod val="75000"/>
                    <a:lumOff val="25000"/>
                  </a:schemeClr>
                </a:solidFill>
              </a:rPr>
              <a:t>CL 15 24 12   --</a:t>
            </a:r>
            <a:r>
              <a:rPr lang="es-ES" sz="1400" dirty="0">
                <a:solidFill>
                  <a:schemeClr val="tx2">
                    <a:lumMod val="75000"/>
                    <a:lumOff val="25000"/>
                  </a:schemeClr>
                </a:solidFill>
                <a:sym typeface="Wingdings" panose="05000000000000000000" pitchFamily="2" charset="2"/>
              </a:rPr>
              <a:t> </a:t>
            </a:r>
            <a:r>
              <a:rPr lang="es-ES" sz="1400" dirty="0">
                <a:solidFill>
                  <a:schemeClr val="tx2">
                    <a:lumMod val="75000"/>
                    <a:lumOff val="25000"/>
                  </a:schemeClr>
                </a:solidFill>
              </a:rPr>
              <a:t>CL 15 24 12</a:t>
            </a:r>
            <a:r>
              <a:rPr lang="es-ES" sz="1400" dirty="0">
                <a:solidFill>
                  <a:schemeClr val="tx2">
                    <a:lumMod val="75000"/>
                    <a:lumOff val="25000"/>
                  </a:schemeClr>
                </a:solidFill>
                <a:sym typeface="Wingdings" panose="05000000000000000000" pitchFamily="2" charset="2"/>
              </a:rPr>
              <a:t> </a:t>
            </a:r>
            <a:r>
              <a:rPr lang="es-ES" sz="1400" dirty="0">
                <a:solidFill>
                  <a:srgbClr val="EE0000"/>
                </a:solidFill>
              </a:rPr>
              <a:t>BR LA CAMPIÑA</a:t>
            </a:r>
            <a:r>
              <a:rPr lang="es-ES" sz="1400" dirty="0">
                <a:solidFill>
                  <a:srgbClr val="EE0000"/>
                </a:solidFill>
                <a:sym typeface="Wingdings" panose="05000000000000000000" pitchFamily="2" charset="2"/>
              </a:rPr>
              <a:t>  </a:t>
            </a:r>
            <a:endParaRPr lang="es-CO" sz="1400" dirty="0">
              <a:solidFill>
                <a:srgbClr val="EE0000"/>
              </a:solidFill>
            </a:endParaRPr>
          </a:p>
        </p:txBody>
      </p:sp>
      <p:sp>
        <p:nvSpPr>
          <p:cNvPr id="15" name="CuadroTexto 14">
            <a:extLst>
              <a:ext uri="{FF2B5EF4-FFF2-40B4-BE49-F238E27FC236}">
                <a16:creationId xmlns:a16="http://schemas.microsoft.com/office/drawing/2014/main" id="{D39CCA29-42B2-372C-5750-060A2B2DA89B}"/>
              </a:ext>
            </a:extLst>
          </p:cNvPr>
          <p:cNvSpPr txBox="1"/>
          <p:nvPr/>
        </p:nvSpPr>
        <p:spPr>
          <a:xfrm>
            <a:off x="484847" y="3896537"/>
            <a:ext cx="373820" cy="369332"/>
          </a:xfrm>
          <a:prstGeom prst="rect">
            <a:avLst/>
          </a:prstGeom>
          <a:noFill/>
        </p:spPr>
        <p:txBody>
          <a:bodyPr wrap="none" rtlCol="0">
            <a:spAutoFit/>
          </a:bodyPr>
          <a:lstStyle/>
          <a:p>
            <a:r>
              <a:rPr lang="es-ES" dirty="0"/>
              <a:t>SI</a:t>
            </a:r>
            <a:endParaRPr lang="es-CO" dirty="0"/>
          </a:p>
        </p:txBody>
      </p:sp>
      <p:sp>
        <p:nvSpPr>
          <p:cNvPr id="16" name="CuadroTexto 15">
            <a:extLst>
              <a:ext uri="{FF2B5EF4-FFF2-40B4-BE49-F238E27FC236}">
                <a16:creationId xmlns:a16="http://schemas.microsoft.com/office/drawing/2014/main" id="{0E9BE90B-2485-CB61-69B6-90170D3A3EF7}"/>
              </a:ext>
            </a:extLst>
          </p:cNvPr>
          <p:cNvSpPr txBox="1"/>
          <p:nvPr/>
        </p:nvSpPr>
        <p:spPr>
          <a:xfrm>
            <a:off x="3561066" y="3939924"/>
            <a:ext cx="873426" cy="369332"/>
          </a:xfrm>
          <a:prstGeom prst="rect">
            <a:avLst/>
          </a:prstGeom>
          <a:noFill/>
        </p:spPr>
        <p:txBody>
          <a:bodyPr wrap="square" rtlCol="0">
            <a:spAutoFit/>
          </a:bodyPr>
          <a:lstStyle/>
          <a:p>
            <a:r>
              <a:rPr lang="es-ES" dirty="0"/>
              <a:t>NO</a:t>
            </a:r>
            <a:endParaRPr lang="es-CO" dirty="0"/>
          </a:p>
        </p:txBody>
      </p:sp>
      <p:cxnSp>
        <p:nvCxnSpPr>
          <p:cNvPr id="18" name="Conector: angular 17">
            <a:extLst>
              <a:ext uri="{FF2B5EF4-FFF2-40B4-BE49-F238E27FC236}">
                <a16:creationId xmlns:a16="http://schemas.microsoft.com/office/drawing/2014/main" id="{652FD4AD-BFCF-C85B-87EC-6A5C4D01C77C}"/>
              </a:ext>
            </a:extLst>
          </p:cNvPr>
          <p:cNvCxnSpPr>
            <a:cxnSpLocks/>
            <a:stCxn id="13" idx="2"/>
            <a:endCxn id="22" idx="0"/>
          </p:cNvCxnSpPr>
          <p:nvPr/>
        </p:nvCxnSpPr>
        <p:spPr>
          <a:xfrm rot="5400000">
            <a:off x="1722757" y="3307454"/>
            <a:ext cx="484763" cy="1836476"/>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angular 18">
            <a:extLst>
              <a:ext uri="{FF2B5EF4-FFF2-40B4-BE49-F238E27FC236}">
                <a16:creationId xmlns:a16="http://schemas.microsoft.com/office/drawing/2014/main" id="{0D538DC0-E76D-55A6-55A8-9EBBE7FF5565}"/>
              </a:ext>
            </a:extLst>
          </p:cNvPr>
          <p:cNvCxnSpPr>
            <a:cxnSpLocks/>
            <a:stCxn id="13" idx="2"/>
            <a:endCxn id="24" idx="0"/>
          </p:cNvCxnSpPr>
          <p:nvPr/>
        </p:nvCxnSpPr>
        <p:spPr>
          <a:xfrm rot="16200000" flipH="1">
            <a:off x="3602508" y="3264178"/>
            <a:ext cx="384070" cy="1822335"/>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FC04D394-BEC4-E70E-674D-EAE3278E8FD9}"/>
              </a:ext>
            </a:extLst>
          </p:cNvPr>
          <p:cNvSpPr txBox="1"/>
          <p:nvPr/>
        </p:nvSpPr>
        <p:spPr>
          <a:xfrm>
            <a:off x="161585" y="4468074"/>
            <a:ext cx="1770629" cy="830997"/>
          </a:xfrm>
          <a:prstGeom prst="rect">
            <a:avLst/>
          </a:prstGeom>
          <a:noFill/>
          <a:ln>
            <a:solidFill>
              <a:schemeClr val="accent1"/>
            </a:solidFill>
          </a:ln>
        </p:spPr>
        <p:txBody>
          <a:bodyPr wrap="square" rtlCol="0">
            <a:spAutoFit/>
          </a:bodyPr>
          <a:lstStyle/>
          <a:p>
            <a:r>
              <a:rPr lang="es-ES" sz="1200" dirty="0"/>
              <a:t>Extraer fragmento y colocarlo al final de la cadena de registro</a:t>
            </a:r>
          </a:p>
          <a:p>
            <a:r>
              <a:rPr lang="es-ES" sz="1200" dirty="0"/>
              <a:t>(reordenar)</a:t>
            </a:r>
            <a:endParaRPr lang="es-CO" sz="1200" dirty="0"/>
          </a:p>
        </p:txBody>
      </p:sp>
      <p:sp>
        <p:nvSpPr>
          <p:cNvPr id="24" name="CuadroTexto 23">
            <a:extLst>
              <a:ext uri="{FF2B5EF4-FFF2-40B4-BE49-F238E27FC236}">
                <a16:creationId xmlns:a16="http://schemas.microsoft.com/office/drawing/2014/main" id="{D750DA00-E455-6EC9-EEF9-A34C80D7158D}"/>
              </a:ext>
            </a:extLst>
          </p:cNvPr>
          <p:cNvSpPr txBox="1"/>
          <p:nvPr/>
        </p:nvSpPr>
        <p:spPr>
          <a:xfrm>
            <a:off x="3820396" y="4367381"/>
            <a:ext cx="1770629" cy="276999"/>
          </a:xfrm>
          <a:prstGeom prst="rect">
            <a:avLst/>
          </a:prstGeom>
          <a:noFill/>
          <a:ln>
            <a:solidFill>
              <a:schemeClr val="accent1"/>
            </a:solidFill>
          </a:ln>
        </p:spPr>
        <p:txBody>
          <a:bodyPr wrap="square" rtlCol="0">
            <a:spAutoFit/>
          </a:bodyPr>
          <a:lstStyle/>
          <a:p>
            <a:r>
              <a:rPr lang="es-ES" sz="1200" dirty="0"/>
              <a:t>Se mantiene registro</a:t>
            </a:r>
            <a:endParaRPr lang="es-CO" sz="1200" dirty="0"/>
          </a:p>
        </p:txBody>
      </p:sp>
      <p:sp>
        <p:nvSpPr>
          <p:cNvPr id="26" name="CuadroTexto 25">
            <a:extLst>
              <a:ext uri="{FF2B5EF4-FFF2-40B4-BE49-F238E27FC236}">
                <a16:creationId xmlns:a16="http://schemas.microsoft.com/office/drawing/2014/main" id="{9569FB32-75A0-929E-FB1B-3F1D720AC34D}"/>
              </a:ext>
            </a:extLst>
          </p:cNvPr>
          <p:cNvSpPr txBox="1"/>
          <p:nvPr/>
        </p:nvSpPr>
        <p:spPr>
          <a:xfrm>
            <a:off x="8879532" y="3475478"/>
            <a:ext cx="1770629" cy="461665"/>
          </a:xfrm>
          <a:prstGeom prst="rect">
            <a:avLst/>
          </a:prstGeom>
          <a:noFill/>
          <a:ln>
            <a:solidFill>
              <a:schemeClr val="accent1"/>
            </a:solidFill>
          </a:ln>
        </p:spPr>
        <p:txBody>
          <a:bodyPr wrap="square" rtlCol="0">
            <a:spAutoFit/>
          </a:bodyPr>
          <a:lstStyle/>
          <a:p>
            <a:r>
              <a:rPr lang="es-ES" sz="1200" dirty="0"/>
              <a:t>Se mantiene registro no se hace nada</a:t>
            </a:r>
            <a:endParaRPr lang="es-CO" sz="1200" dirty="0"/>
          </a:p>
        </p:txBody>
      </p:sp>
      <p:sp>
        <p:nvSpPr>
          <p:cNvPr id="29" name="CuadroTexto 28">
            <a:extLst>
              <a:ext uri="{FF2B5EF4-FFF2-40B4-BE49-F238E27FC236}">
                <a16:creationId xmlns:a16="http://schemas.microsoft.com/office/drawing/2014/main" id="{4DB6BA3B-5B7B-7D97-F0D6-3BE2A8830AA5}"/>
              </a:ext>
            </a:extLst>
          </p:cNvPr>
          <p:cNvSpPr txBox="1"/>
          <p:nvPr/>
        </p:nvSpPr>
        <p:spPr>
          <a:xfrm>
            <a:off x="8423312" y="4001479"/>
            <a:ext cx="2364302" cy="307777"/>
          </a:xfrm>
          <a:prstGeom prst="rect">
            <a:avLst/>
          </a:prstGeom>
          <a:noFill/>
        </p:spPr>
        <p:txBody>
          <a:bodyPr wrap="none" rtlCol="0">
            <a:spAutoFit/>
          </a:bodyPr>
          <a:lstStyle/>
          <a:p>
            <a:r>
              <a:rPr lang="es-ES" sz="1400" dirty="0">
                <a:solidFill>
                  <a:schemeClr val="tx2">
                    <a:lumMod val="75000"/>
                    <a:lumOff val="25000"/>
                  </a:schemeClr>
                </a:solidFill>
              </a:rPr>
              <a:t>KR 12 24 15 BR LA CAMPIÑA</a:t>
            </a:r>
            <a:endParaRPr lang="es-CO" sz="1400" dirty="0">
              <a:solidFill>
                <a:schemeClr val="tx2">
                  <a:lumMod val="75000"/>
                  <a:lumOff val="25000"/>
                </a:schemeClr>
              </a:solidFill>
            </a:endParaRPr>
          </a:p>
        </p:txBody>
      </p:sp>
      <p:sp>
        <p:nvSpPr>
          <p:cNvPr id="11" name="CuadroTexto 10">
            <a:extLst>
              <a:ext uri="{FF2B5EF4-FFF2-40B4-BE49-F238E27FC236}">
                <a16:creationId xmlns:a16="http://schemas.microsoft.com/office/drawing/2014/main" id="{A7222277-BC32-FD02-E3D6-ECE33BB7F860}"/>
              </a:ext>
            </a:extLst>
          </p:cNvPr>
          <p:cNvSpPr txBox="1"/>
          <p:nvPr/>
        </p:nvSpPr>
        <p:spPr>
          <a:xfrm>
            <a:off x="3748772" y="4605626"/>
            <a:ext cx="6094638" cy="369332"/>
          </a:xfrm>
          <a:prstGeom prst="rect">
            <a:avLst/>
          </a:prstGeom>
          <a:noFill/>
        </p:spPr>
        <p:txBody>
          <a:bodyPr wrap="square">
            <a:spAutoFit/>
          </a:bodyPr>
          <a:lstStyle/>
          <a:p>
            <a:r>
              <a:rPr lang="es-ES" sz="1800" dirty="0">
                <a:solidFill>
                  <a:srgbClr val="EE0000"/>
                </a:solidFill>
              </a:rPr>
              <a:t>BR LA CAMCLPIÑA </a:t>
            </a:r>
            <a:endParaRPr lang="es-CO" dirty="0"/>
          </a:p>
        </p:txBody>
      </p:sp>
    </p:spTree>
    <p:extLst>
      <p:ext uri="{BB962C8B-B14F-4D97-AF65-F5344CB8AC3E}">
        <p14:creationId xmlns:p14="http://schemas.microsoft.com/office/powerpoint/2010/main" val="13858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FF93B-C2B5-5529-2D3D-F53702AD02B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6D20FC2-853C-5321-275D-E11B0B807676}"/>
              </a:ext>
            </a:extLst>
          </p:cNvPr>
          <p:cNvSpPr txBox="1"/>
          <p:nvPr/>
        </p:nvSpPr>
        <p:spPr>
          <a:xfrm>
            <a:off x="569797" y="283030"/>
            <a:ext cx="3133046" cy="369332"/>
          </a:xfrm>
          <a:prstGeom prst="rect">
            <a:avLst/>
          </a:prstGeom>
          <a:solidFill>
            <a:schemeClr val="accent2"/>
          </a:solidFill>
        </p:spPr>
        <p:txBody>
          <a:bodyPr wrap="square" rtlCol="0">
            <a:spAutoFit/>
          </a:bodyPr>
          <a:lstStyle/>
          <a:p>
            <a:r>
              <a:rPr lang="es-ES" dirty="0"/>
              <a:t>ORGANIZAR ESTRUCTURA 2</a:t>
            </a:r>
            <a:endParaRPr lang="es-CO" dirty="0"/>
          </a:p>
        </p:txBody>
      </p:sp>
      <p:sp>
        <p:nvSpPr>
          <p:cNvPr id="4" name="CuadroTexto 3">
            <a:extLst>
              <a:ext uri="{FF2B5EF4-FFF2-40B4-BE49-F238E27FC236}">
                <a16:creationId xmlns:a16="http://schemas.microsoft.com/office/drawing/2014/main" id="{2AD1AA5B-4437-FDA9-3358-0275DFCFD916}"/>
              </a:ext>
            </a:extLst>
          </p:cNvPr>
          <p:cNvSpPr txBox="1"/>
          <p:nvPr/>
        </p:nvSpPr>
        <p:spPr>
          <a:xfrm>
            <a:off x="4154926" y="461493"/>
            <a:ext cx="3587711" cy="276999"/>
          </a:xfrm>
          <a:prstGeom prst="rect">
            <a:avLst/>
          </a:prstGeom>
          <a:solidFill>
            <a:srgbClr val="FFFF00"/>
          </a:solidFill>
        </p:spPr>
        <p:txBody>
          <a:bodyPr wrap="square" rtlCol="0">
            <a:spAutoFit/>
          </a:bodyPr>
          <a:lstStyle/>
          <a:p>
            <a:r>
              <a:rPr lang="es-ES" sz="1200" dirty="0"/>
              <a:t>Creación campo llamado “CLASIFICACION</a:t>
            </a:r>
            <a:endParaRPr lang="es-CO" sz="1200" dirty="0"/>
          </a:p>
        </p:txBody>
      </p:sp>
      <p:sp>
        <p:nvSpPr>
          <p:cNvPr id="5" name="CuadroTexto 4">
            <a:extLst>
              <a:ext uri="{FF2B5EF4-FFF2-40B4-BE49-F238E27FC236}">
                <a16:creationId xmlns:a16="http://schemas.microsoft.com/office/drawing/2014/main" id="{3452D051-F9CE-D7CF-AABF-9D4C281DB88A}"/>
              </a:ext>
            </a:extLst>
          </p:cNvPr>
          <p:cNvSpPr txBox="1"/>
          <p:nvPr/>
        </p:nvSpPr>
        <p:spPr>
          <a:xfrm>
            <a:off x="2261031" y="959782"/>
            <a:ext cx="6577693" cy="276999"/>
          </a:xfrm>
          <a:prstGeom prst="rect">
            <a:avLst/>
          </a:prstGeom>
          <a:noFill/>
        </p:spPr>
        <p:txBody>
          <a:bodyPr wrap="square" rtlCol="0">
            <a:spAutoFit/>
          </a:bodyPr>
          <a:lstStyle/>
          <a:p>
            <a:r>
              <a:rPr lang="es-ES" sz="1200" dirty="0"/>
              <a:t>SE RECORRE TODA LA CADENA DEL REGISTRO OBTENIENDO LAS SIGUEINTES REGLAS: </a:t>
            </a:r>
            <a:endParaRPr lang="es-CO" sz="1200" dirty="0"/>
          </a:p>
        </p:txBody>
      </p:sp>
      <p:sp>
        <p:nvSpPr>
          <p:cNvPr id="6" name="CuadroTexto 5">
            <a:extLst>
              <a:ext uri="{FF2B5EF4-FFF2-40B4-BE49-F238E27FC236}">
                <a16:creationId xmlns:a16="http://schemas.microsoft.com/office/drawing/2014/main" id="{A93402D3-B00B-3088-AB94-26CC58AAF7CB}"/>
              </a:ext>
            </a:extLst>
          </p:cNvPr>
          <p:cNvSpPr txBox="1"/>
          <p:nvPr/>
        </p:nvSpPr>
        <p:spPr>
          <a:xfrm>
            <a:off x="4184689" y="1596570"/>
            <a:ext cx="1770629" cy="646331"/>
          </a:xfrm>
          <a:prstGeom prst="rect">
            <a:avLst/>
          </a:prstGeom>
          <a:solidFill>
            <a:srgbClr val="FFFF00"/>
          </a:solidFill>
          <a:ln>
            <a:solidFill>
              <a:schemeClr val="accent1"/>
            </a:solidFill>
          </a:ln>
        </p:spPr>
        <p:txBody>
          <a:bodyPr wrap="square" rtlCol="0">
            <a:spAutoFit/>
          </a:bodyPr>
          <a:lstStyle/>
          <a:p>
            <a:r>
              <a:rPr lang="es-ES" sz="1200" dirty="0"/>
              <a:t>¿¿Dentro de la cadena se encuentra uno varios  </a:t>
            </a:r>
            <a:r>
              <a:rPr lang="es-ES" sz="1200" dirty="0" err="1"/>
              <a:t>slash</a:t>
            </a:r>
            <a:r>
              <a:rPr lang="es-ES" sz="1200" dirty="0"/>
              <a:t>?</a:t>
            </a:r>
            <a:endParaRPr lang="es-CO" sz="1200" dirty="0"/>
          </a:p>
        </p:txBody>
      </p:sp>
      <p:sp>
        <p:nvSpPr>
          <p:cNvPr id="7" name="CuadroTexto 6">
            <a:extLst>
              <a:ext uri="{FF2B5EF4-FFF2-40B4-BE49-F238E27FC236}">
                <a16:creationId xmlns:a16="http://schemas.microsoft.com/office/drawing/2014/main" id="{E5894DD0-F917-E991-69E5-F785C84598B4}"/>
              </a:ext>
            </a:extLst>
          </p:cNvPr>
          <p:cNvSpPr txBox="1"/>
          <p:nvPr/>
        </p:nvSpPr>
        <p:spPr>
          <a:xfrm>
            <a:off x="2958876" y="2332431"/>
            <a:ext cx="373820" cy="369332"/>
          </a:xfrm>
          <a:prstGeom prst="rect">
            <a:avLst/>
          </a:prstGeom>
          <a:noFill/>
        </p:spPr>
        <p:txBody>
          <a:bodyPr wrap="none" rtlCol="0">
            <a:spAutoFit/>
          </a:bodyPr>
          <a:lstStyle/>
          <a:p>
            <a:r>
              <a:rPr lang="es-ES" dirty="0"/>
              <a:t>SI</a:t>
            </a:r>
            <a:endParaRPr lang="es-CO" dirty="0"/>
          </a:p>
        </p:txBody>
      </p:sp>
      <p:sp>
        <p:nvSpPr>
          <p:cNvPr id="8" name="CuadroTexto 7">
            <a:extLst>
              <a:ext uri="{FF2B5EF4-FFF2-40B4-BE49-F238E27FC236}">
                <a16:creationId xmlns:a16="http://schemas.microsoft.com/office/drawing/2014/main" id="{ECAD0ACB-9385-9E80-9D31-31ECF147CF17}"/>
              </a:ext>
            </a:extLst>
          </p:cNvPr>
          <p:cNvSpPr txBox="1"/>
          <p:nvPr/>
        </p:nvSpPr>
        <p:spPr>
          <a:xfrm>
            <a:off x="6854210" y="2274028"/>
            <a:ext cx="516488" cy="369332"/>
          </a:xfrm>
          <a:prstGeom prst="rect">
            <a:avLst/>
          </a:prstGeom>
          <a:noFill/>
        </p:spPr>
        <p:txBody>
          <a:bodyPr wrap="none" rtlCol="0">
            <a:spAutoFit/>
          </a:bodyPr>
          <a:lstStyle/>
          <a:p>
            <a:r>
              <a:rPr lang="es-ES" dirty="0"/>
              <a:t>NO</a:t>
            </a:r>
            <a:endParaRPr lang="es-CO" dirty="0"/>
          </a:p>
        </p:txBody>
      </p:sp>
      <p:cxnSp>
        <p:nvCxnSpPr>
          <p:cNvPr id="9" name="Conector: angular 8">
            <a:extLst>
              <a:ext uri="{FF2B5EF4-FFF2-40B4-BE49-F238E27FC236}">
                <a16:creationId xmlns:a16="http://schemas.microsoft.com/office/drawing/2014/main" id="{9543BD11-2BF2-1692-C3FF-2B4A4147CBDC}"/>
              </a:ext>
            </a:extLst>
          </p:cNvPr>
          <p:cNvCxnSpPr>
            <a:cxnSpLocks/>
            <a:stCxn id="6" idx="2"/>
            <a:endCxn id="13" idx="3"/>
          </p:cNvCxnSpPr>
          <p:nvPr/>
        </p:nvCxnSpPr>
        <p:spPr>
          <a:xfrm rot="5400000">
            <a:off x="3772081" y="1366084"/>
            <a:ext cx="421107" cy="2174740"/>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Conector: angular 9">
            <a:extLst>
              <a:ext uri="{FF2B5EF4-FFF2-40B4-BE49-F238E27FC236}">
                <a16:creationId xmlns:a16="http://schemas.microsoft.com/office/drawing/2014/main" id="{8760A763-F546-B167-7C01-8443C67515C5}"/>
              </a:ext>
            </a:extLst>
          </p:cNvPr>
          <p:cNvCxnSpPr>
            <a:cxnSpLocks/>
            <a:stCxn id="6" idx="2"/>
            <a:endCxn id="26" idx="1"/>
          </p:cNvCxnSpPr>
          <p:nvPr/>
        </p:nvCxnSpPr>
        <p:spPr>
          <a:xfrm rot="16200000" flipH="1">
            <a:off x="6238339" y="1074565"/>
            <a:ext cx="501460" cy="283813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CuadroTexto 12">
            <a:extLst>
              <a:ext uri="{FF2B5EF4-FFF2-40B4-BE49-F238E27FC236}">
                <a16:creationId xmlns:a16="http://schemas.microsoft.com/office/drawing/2014/main" id="{28416D1C-5F20-3407-0B02-00E9AFA71BE8}"/>
              </a:ext>
            </a:extLst>
          </p:cNvPr>
          <p:cNvSpPr txBox="1"/>
          <p:nvPr/>
        </p:nvSpPr>
        <p:spPr>
          <a:xfrm>
            <a:off x="1124635" y="2433175"/>
            <a:ext cx="1770629" cy="461665"/>
          </a:xfrm>
          <a:prstGeom prst="rect">
            <a:avLst/>
          </a:prstGeom>
          <a:noFill/>
          <a:ln>
            <a:solidFill>
              <a:schemeClr val="accent1"/>
            </a:solidFill>
          </a:ln>
        </p:spPr>
        <p:txBody>
          <a:bodyPr wrap="square" rtlCol="0">
            <a:spAutoFit/>
          </a:bodyPr>
          <a:lstStyle/>
          <a:p>
            <a:r>
              <a:rPr lang="es-ES" sz="1200" dirty="0"/>
              <a:t>Tiene Nomenclaturas SECUNDARIA</a:t>
            </a:r>
            <a:endParaRPr lang="es-CO" sz="1200" dirty="0"/>
          </a:p>
        </p:txBody>
      </p:sp>
      <p:sp>
        <p:nvSpPr>
          <p:cNvPr id="15" name="CuadroTexto 14">
            <a:extLst>
              <a:ext uri="{FF2B5EF4-FFF2-40B4-BE49-F238E27FC236}">
                <a16:creationId xmlns:a16="http://schemas.microsoft.com/office/drawing/2014/main" id="{BFFFD9E0-AFDE-967D-2A57-C3AA99B42C2C}"/>
              </a:ext>
            </a:extLst>
          </p:cNvPr>
          <p:cNvSpPr txBox="1"/>
          <p:nvPr/>
        </p:nvSpPr>
        <p:spPr>
          <a:xfrm>
            <a:off x="6516800" y="2966032"/>
            <a:ext cx="373820" cy="369332"/>
          </a:xfrm>
          <a:prstGeom prst="rect">
            <a:avLst/>
          </a:prstGeom>
          <a:noFill/>
        </p:spPr>
        <p:txBody>
          <a:bodyPr wrap="none" rtlCol="0">
            <a:spAutoFit/>
          </a:bodyPr>
          <a:lstStyle/>
          <a:p>
            <a:r>
              <a:rPr lang="es-ES" dirty="0"/>
              <a:t>SI</a:t>
            </a:r>
            <a:endParaRPr lang="es-CO" dirty="0"/>
          </a:p>
        </p:txBody>
      </p:sp>
      <p:sp>
        <p:nvSpPr>
          <p:cNvPr id="16" name="CuadroTexto 15">
            <a:extLst>
              <a:ext uri="{FF2B5EF4-FFF2-40B4-BE49-F238E27FC236}">
                <a16:creationId xmlns:a16="http://schemas.microsoft.com/office/drawing/2014/main" id="{F5ECF873-B5F7-7925-E5A9-B6ED3B9664DE}"/>
              </a:ext>
            </a:extLst>
          </p:cNvPr>
          <p:cNvSpPr txBox="1"/>
          <p:nvPr/>
        </p:nvSpPr>
        <p:spPr>
          <a:xfrm>
            <a:off x="9650408" y="3067525"/>
            <a:ext cx="873426" cy="369332"/>
          </a:xfrm>
          <a:prstGeom prst="rect">
            <a:avLst/>
          </a:prstGeom>
          <a:noFill/>
        </p:spPr>
        <p:txBody>
          <a:bodyPr wrap="square" rtlCol="0">
            <a:spAutoFit/>
          </a:bodyPr>
          <a:lstStyle/>
          <a:p>
            <a:r>
              <a:rPr lang="es-ES" dirty="0"/>
              <a:t>NO</a:t>
            </a:r>
            <a:endParaRPr lang="es-CO" dirty="0"/>
          </a:p>
        </p:txBody>
      </p:sp>
      <p:cxnSp>
        <p:nvCxnSpPr>
          <p:cNvPr id="18" name="Conector: angular 17">
            <a:extLst>
              <a:ext uri="{FF2B5EF4-FFF2-40B4-BE49-F238E27FC236}">
                <a16:creationId xmlns:a16="http://schemas.microsoft.com/office/drawing/2014/main" id="{749FA46D-1374-9959-F4C1-741109895B4E}"/>
              </a:ext>
            </a:extLst>
          </p:cNvPr>
          <p:cNvCxnSpPr>
            <a:cxnSpLocks/>
            <a:stCxn id="26" idx="2"/>
            <a:endCxn id="22" idx="0"/>
          </p:cNvCxnSpPr>
          <p:nvPr/>
        </p:nvCxnSpPr>
        <p:spPr>
          <a:xfrm rot="5400000">
            <a:off x="7784340" y="2382946"/>
            <a:ext cx="324531" cy="1693691"/>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Conector: angular 18">
            <a:extLst>
              <a:ext uri="{FF2B5EF4-FFF2-40B4-BE49-F238E27FC236}">
                <a16:creationId xmlns:a16="http://schemas.microsoft.com/office/drawing/2014/main" id="{4FA1BA1C-8C37-42A6-18DE-7A0925F8B464}"/>
              </a:ext>
            </a:extLst>
          </p:cNvPr>
          <p:cNvCxnSpPr>
            <a:cxnSpLocks/>
            <a:stCxn id="26" idx="2"/>
            <a:endCxn id="24" idx="1"/>
          </p:cNvCxnSpPr>
          <p:nvPr/>
        </p:nvCxnSpPr>
        <p:spPr>
          <a:xfrm rot="16200000" flipH="1">
            <a:off x="9325485" y="2535491"/>
            <a:ext cx="324531" cy="1388600"/>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CuadroTexto 21">
            <a:extLst>
              <a:ext uri="{FF2B5EF4-FFF2-40B4-BE49-F238E27FC236}">
                <a16:creationId xmlns:a16="http://schemas.microsoft.com/office/drawing/2014/main" id="{F2FF528F-C0C5-9BB1-CEAC-72B431BE47F2}"/>
              </a:ext>
            </a:extLst>
          </p:cNvPr>
          <p:cNvSpPr txBox="1"/>
          <p:nvPr/>
        </p:nvSpPr>
        <p:spPr>
          <a:xfrm>
            <a:off x="6214444" y="3392057"/>
            <a:ext cx="1770629" cy="461665"/>
          </a:xfrm>
          <a:prstGeom prst="rect">
            <a:avLst/>
          </a:prstGeom>
          <a:noFill/>
          <a:ln>
            <a:solidFill>
              <a:schemeClr val="accent1"/>
            </a:solidFill>
          </a:ln>
        </p:spPr>
        <p:txBody>
          <a:bodyPr wrap="square" rtlCol="0">
            <a:spAutoFit/>
          </a:bodyPr>
          <a:lstStyle/>
          <a:p>
            <a:r>
              <a:rPr lang="es-ES" sz="1200" dirty="0"/>
              <a:t>Tiene Nomenclaturas INCLUYE</a:t>
            </a:r>
            <a:endParaRPr lang="es-CO" sz="1200" dirty="0"/>
          </a:p>
        </p:txBody>
      </p:sp>
      <p:sp>
        <p:nvSpPr>
          <p:cNvPr id="24" name="CuadroTexto 23">
            <a:extLst>
              <a:ext uri="{FF2B5EF4-FFF2-40B4-BE49-F238E27FC236}">
                <a16:creationId xmlns:a16="http://schemas.microsoft.com/office/drawing/2014/main" id="{A7F5D49E-0EFB-ECC6-D551-E62C192BC33C}"/>
              </a:ext>
            </a:extLst>
          </p:cNvPr>
          <p:cNvSpPr txBox="1"/>
          <p:nvPr/>
        </p:nvSpPr>
        <p:spPr>
          <a:xfrm>
            <a:off x="10182050" y="3253557"/>
            <a:ext cx="1770629" cy="276999"/>
          </a:xfrm>
          <a:prstGeom prst="rect">
            <a:avLst/>
          </a:prstGeom>
          <a:noFill/>
          <a:ln>
            <a:solidFill>
              <a:schemeClr val="accent1"/>
            </a:solidFill>
          </a:ln>
        </p:spPr>
        <p:txBody>
          <a:bodyPr wrap="square" rtlCol="0">
            <a:spAutoFit/>
          </a:bodyPr>
          <a:lstStyle/>
          <a:p>
            <a:r>
              <a:rPr lang="es-ES" sz="1200" dirty="0"/>
              <a:t>Se mantiene registro</a:t>
            </a:r>
            <a:endParaRPr lang="es-CO" sz="1200" dirty="0"/>
          </a:p>
        </p:txBody>
      </p:sp>
      <p:sp>
        <p:nvSpPr>
          <p:cNvPr id="26" name="CuadroTexto 25">
            <a:extLst>
              <a:ext uri="{FF2B5EF4-FFF2-40B4-BE49-F238E27FC236}">
                <a16:creationId xmlns:a16="http://schemas.microsoft.com/office/drawing/2014/main" id="{867C7AA8-6CFB-43F1-06F5-737688043ED1}"/>
              </a:ext>
            </a:extLst>
          </p:cNvPr>
          <p:cNvSpPr txBox="1"/>
          <p:nvPr/>
        </p:nvSpPr>
        <p:spPr>
          <a:xfrm>
            <a:off x="7908135" y="2421195"/>
            <a:ext cx="1770629" cy="646331"/>
          </a:xfrm>
          <a:prstGeom prst="rect">
            <a:avLst/>
          </a:prstGeom>
          <a:solidFill>
            <a:srgbClr val="FFFF00"/>
          </a:solidFill>
          <a:ln>
            <a:solidFill>
              <a:schemeClr val="accent1"/>
            </a:solidFill>
          </a:ln>
        </p:spPr>
        <p:txBody>
          <a:bodyPr wrap="square" rtlCol="0">
            <a:spAutoFit/>
          </a:bodyPr>
          <a:lstStyle/>
          <a:p>
            <a:r>
              <a:rPr lang="es-ES" sz="1200" dirty="0"/>
              <a:t>¿Dentro de la cadena se encuentra una o mas comas?</a:t>
            </a:r>
            <a:endParaRPr lang="es-CO" sz="1200" dirty="0"/>
          </a:p>
        </p:txBody>
      </p:sp>
      <p:sp>
        <p:nvSpPr>
          <p:cNvPr id="29" name="CuadroTexto 28">
            <a:extLst>
              <a:ext uri="{FF2B5EF4-FFF2-40B4-BE49-F238E27FC236}">
                <a16:creationId xmlns:a16="http://schemas.microsoft.com/office/drawing/2014/main" id="{DC400096-607A-7287-1B5F-B3522204EF5D}"/>
              </a:ext>
            </a:extLst>
          </p:cNvPr>
          <p:cNvSpPr txBox="1"/>
          <p:nvPr/>
        </p:nvSpPr>
        <p:spPr>
          <a:xfrm>
            <a:off x="8620512" y="100421"/>
            <a:ext cx="3877985" cy="307777"/>
          </a:xfrm>
          <a:prstGeom prst="rect">
            <a:avLst/>
          </a:prstGeom>
          <a:noFill/>
        </p:spPr>
        <p:txBody>
          <a:bodyPr wrap="none" rtlCol="0">
            <a:spAutoFit/>
          </a:bodyPr>
          <a:lstStyle/>
          <a:p>
            <a:r>
              <a:rPr lang="es-ES" sz="1400" dirty="0">
                <a:solidFill>
                  <a:schemeClr val="tx2">
                    <a:lumMod val="75000"/>
                    <a:lumOff val="25000"/>
                  </a:schemeClr>
                </a:solidFill>
              </a:rPr>
              <a:t>CARRERA 12 24 15/17/19, CALLE 24 13 20 	</a:t>
            </a:r>
            <a:endParaRPr lang="es-CO" sz="1400" dirty="0">
              <a:solidFill>
                <a:schemeClr val="tx2">
                  <a:lumMod val="75000"/>
                  <a:lumOff val="25000"/>
                </a:schemeClr>
              </a:solidFill>
            </a:endParaRPr>
          </a:p>
        </p:txBody>
      </p:sp>
      <p:sp>
        <p:nvSpPr>
          <p:cNvPr id="33" name="CuadroTexto 32">
            <a:extLst>
              <a:ext uri="{FF2B5EF4-FFF2-40B4-BE49-F238E27FC236}">
                <a16:creationId xmlns:a16="http://schemas.microsoft.com/office/drawing/2014/main" id="{177307B0-92AB-A4A0-773E-A217CD8A1BD9}"/>
              </a:ext>
            </a:extLst>
          </p:cNvPr>
          <p:cNvSpPr txBox="1"/>
          <p:nvPr/>
        </p:nvSpPr>
        <p:spPr>
          <a:xfrm>
            <a:off x="9924404" y="1098281"/>
            <a:ext cx="1601016" cy="307777"/>
          </a:xfrm>
          <a:prstGeom prst="rect">
            <a:avLst/>
          </a:prstGeom>
          <a:noFill/>
        </p:spPr>
        <p:txBody>
          <a:bodyPr wrap="none" rtlCol="0">
            <a:spAutoFit/>
          </a:bodyPr>
          <a:lstStyle/>
          <a:p>
            <a:r>
              <a:rPr lang="es-ES" sz="1400" dirty="0">
                <a:solidFill>
                  <a:schemeClr val="tx2">
                    <a:lumMod val="75000"/>
                    <a:lumOff val="25000"/>
                  </a:schemeClr>
                </a:solidFill>
              </a:rPr>
              <a:t>KR 12 24-15/24/26</a:t>
            </a:r>
            <a:endParaRPr lang="es-CO" sz="1400" dirty="0">
              <a:solidFill>
                <a:schemeClr val="tx2">
                  <a:lumMod val="75000"/>
                  <a:lumOff val="25000"/>
                </a:schemeClr>
              </a:solidFill>
            </a:endParaRPr>
          </a:p>
        </p:txBody>
      </p:sp>
      <p:sp>
        <p:nvSpPr>
          <p:cNvPr id="34" name="CuadroTexto 33">
            <a:extLst>
              <a:ext uri="{FF2B5EF4-FFF2-40B4-BE49-F238E27FC236}">
                <a16:creationId xmlns:a16="http://schemas.microsoft.com/office/drawing/2014/main" id="{1D6FE328-4F9F-F124-0CCC-3805A36F531D}"/>
              </a:ext>
            </a:extLst>
          </p:cNvPr>
          <p:cNvSpPr txBox="1"/>
          <p:nvPr/>
        </p:nvSpPr>
        <p:spPr>
          <a:xfrm>
            <a:off x="2431923" y="3334178"/>
            <a:ext cx="1770629" cy="646331"/>
          </a:xfrm>
          <a:prstGeom prst="rect">
            <a:avLst/>
          </a:prstGeom>
          <a:noFill/>
          <a:ln>
            <a:solidFill>
              <a:schemeClr val="accent1"/>
            </a:solidFill>
          </a:ln>
        </p:spPr>
        <p:txBody>
          <a:bodyPr wrap="square" rtlCol="0">
            <a:spAutoFit/>
          </a:bodyPr>
          <a:lstStyle/>
          <a:p>
            <a:r>
              <a:rPr lang="es-ES" sz="1200" dirty="0"/>
              <a:t>Separa desde el primer carácter del registro  hasta el primer </a:t>
            </a:r>
            <a:r>
              <a:rPr lang="es-ES" sz="1200" dirty="0" err="1"/>
              <a:t>slash</a:t>
            </a:r>
            <a:r>
              <a:rPr lang="es-ES" sz="1200" dirty="0"/>
              <a:t> </a:t>
            </a:r>
            <a:endParaRPr lang="es-CO" sz="1200" dirty="0"/>
          </a:p>
        </p:txBody>
      </p:sp>
      <p:cxnSp>
        <p:nvCxnSpPr>
          <p:cNvPr id="36" name="Conector: angular 35">
            <a:extLst>
              <a:ext uri="{FF2B5EF4-FFF2-40B4-BE49-F238E27FC236}">
                <a16:creationId xmlns:a16="http://schemas.microsoft.com/office/drawing/2014/main" id="{B18D35B2-2EDA-AB04-BDD3-76DCAD6E0657}"/>
              </a:ext>
            </a:extLst>
          </p:cNvPr>
          <p:cNvCxnSpPr>
            <a:stCxn id="13" idx="2"/>
            <a:endCxn id="34" idx="0"/>
          </p:cNvCxnSpPr>
          <p:nvPr/>
        </p:nvCxnSpPr>
        <p:spPr>
          <a:xfrm rot="16200000" flipH="1">
            <a:off x="2443925" y="2460865"/>
            <a:ext cx="439338" cy="1307288"/>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CuadroTexto 37">
            <a:extLst>
              <a:ext uri="{FF2B5EF4-FFF2-40B4-BE49-F238E27FC236}">
                <a16:creationId xmlns:a16="http://schemas.microsoft.com/office/drawing/2014/main" id="{33FEFA2A-BBE5-1192-452A-89E8A43D16B6}"/>
              </a:ext>
            </a:extLst>
          </p:cNvPr>
          <p:cNvSpPr txBox="1"/>
          <p:nvPr/>
        </p:nvSpPr>
        <p:spPr>
          <a:xfrm>
            <a:off x="319511" y="3347208"/>
            <a:ext cx="1770629" cy="646331"/>
          </a:xfrm>
          <a:prstGeom prst="rect">
            <a:avLst/>
          </a:prstGeom>
          <a:noFill/>
          <a:ln>
            <a:solidFill>
              <a:schemeClr val="accent1"/>
            </a:solidFill>
          </a:ln>
        </p:spPr>
        <p:txBody>
          <a:bodyPr wrap="square" rtlCol="0">
            <a:spAutoFit/>
          </a:bodyPr>
          <a:lstStyle/>
          <a:p>
            <a:r>
              <a:rPr lang="es-ES" sz="1200" dirty="0"/>
              <a:t>En la columna llamada “CLASIFICACION” Asignar “PRINCIPAL”</a:t>
            </a:r>
            <a:endParaRPr lang="es-CO" sz="1200" dirty="0"/>
          </a:p>
        </p:txBody>
      </p:sp>
      <p:cxnSp>
        <p:nvCxnSpPr>
          <p:cNvPr id="41" name="Conector recto de flecha 40">
            <a:extLst>
              <a:ext uri="{FF2B5EF4-FFF2-40B4-BE49-F238E27FC236}">
                <a16:creationId xmlns:a16="http://schemas.microsoft.com/office/drawing/2014/main" id="{E0B102C9-D75F-A22C-FBBF-BA347BB4C96E}"/>
              </a:ext>
            </a:extLst>
          </p:cNvPr>
          <p:cNvCxnSpPr>
            <a:stCxn id="34" idx="1"/>
            <a:endCxn id="38" idx="3"/>
          </p:cNvCxnSpPr>
          <p:nvPr/>
        </p:nvCxnSpPr>
        <p:spPr>
          <a:xfrm flipH="1">
            <a:off x="2090140" y="3657344"/>
            <a:ext cx="341783" cy="130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3" name="CuadroTexto 42">
            <a:extLst>
              <a:ext uri="{FF2B5EF4-FFF2-40B4-BE49-F238E27FC236}">
                <a16:creationId xmlns:a16="http://schemas.microsoft.com/office/drawing/2014/main" id="{607D1F1F-4D74-88F9-1FF0-40F356DDBD41}"/>
              </a:ext>
            </a:extLst>
          </p:cNvPr>
          <p:cNvSpPr txBox="1"/>
          <p:nvPr/>
        </p:nvSpPr>
        <p:spPr>
          <a:xfrm>
            <a:off x="2414058" y="4744796"/>
            <a:ext cx="1770629" cy="830997"/>
          </a:xfrm>
          <a:prstGeom prst="rect">
            <a:avLst/>
          </a:prstGeom>
          <a:noFill/>
          <a:ln>
            <a:solidFill>
              <a:schemeClr val="accent1"/>
            </a:solidFill>
          </a:ln>
        </p:spPr>
        <p:txBody>
          <a:bodyPr wrap="square" rtlCol="0">
            <a:spAutoFit/>
          </a:bodyPr>
          <a:lstStyle/>
          <a:p>
            <a:r>
              <a:rPr lang="es-ES" sz="1200" dirty="0"/>
              <a:t>Contar cantidad de </a:t>
            </a:r>
            <a:r>
              <a:rPr lang="es-ES" sz="1200" dirty="0" err="1"/>
              <a:t>slash</a:t>
            </a:r>
            <a:r>
              <a:rPr lang="es-ES" sz="1200" dirty="0"/>
              <a:t> para saber cuantas iteraciones se necesita</a:t>
            </a:r>
            <a:endParaRPr lang="es-CO" sz="1200" dirty="0"/>
          </a:p>
        </p:txBody>
      </p:sp>
      <p:cxnSp>
        <p:nvCxnSpPr>
          <p:cNvPr id="45" name="Conector recto de flecha 44">
            <a:extLst>
              <a:ext uri="{FF2B5EF4-FFF2-40B4-BE49-F238E27FC236}">
                <a16:creationId xmlns:a16="http://schemas.microsoft.com/office/drawing/2014/main" id="{E33F28B9-8A9C-5300-6AA1-E44973F579C1}"/>
              </a:ext>
            </a:extLst>
          </p:cNvPr>
          <p:cNvCxnSpPr>
            <a:cxnSpLocks/>
            <a:stCxn id="12" idx="2"/>
            <a:endCxn id="43" idx="0"/>
          </p:cNvCxnSpPr>
          <p:nvPr/>
        </p:nvCxnSpPr>
        <p:spPr>
          <a:xfrm flipH="1">
            <a:off x="3299373" y="4418055"/>
            <a:ext cx="8933" cy="3267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Conector recto de flecha 46">
            <a:extLst>
              <a:ext uri="{FF2B5EF4-FFF2-40B4-BE49-F238E27FC236}">
                <a16:creationId xmlns:a16="http://schemas.microsoft.com/office/drawing/2014/main" id="{732E64DF-CF63-A72F-119A-C23C1555970D}"/>
              </a:ext>
            </a:extLst>
          </p:cNvPr>
          <p:cNvCxnSpPr>
            <a:cxnSpLocks/>
            <a:stCxn id="43" idx="2"/>
            <a:endCxn id="48" idx="0"/>
          </p:cNvCxnSpPr>
          <p:nvPr/>
        </p:nvCxnSpPr>
        <p:spPr>
          <a:xfrm>
            <a:off x="3299373" y="5575793"/>
            <a:ext cx="2" cy="3750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8" name="CuadroTexto 47">
            <a:extLst>
              <a:ext uri="{FF2B5EF4-FFF2-40B4-BE49-F238E27FC236}">
                <a16:creationId xmlns:a16="http://schemas.microsoft.com/office/drawing/2014/main" id="{94CA2E5B-E72D-41FD-A2AC-9DE40B7DBD38}"/>
              </a:ext>
            </a:extLst>
          </p:cNvPr>
          <p:cNvSpPr txBox="1"/>
          <p:nvPr/>
        </p:nvSpPr>
        <p:spPr>
          <a:xfrm>
            <a:off x="2414060" y="5950820"/>
            <a:ext cx="1770629" cy="646331"/>
          </a:xfrm>
          <a:prstGeom prst="rect">
            <a:avLst/>
          </a:prstGeom>
          <a:noFill/>
          <a:ln>
            <a:solidFill>
              <a:schemeClr val="accent1"/>
            </a:solidFill>
          </a:ln>
        </p:spPr>
        <p:txBody>
          <a:bodyPr wrap="square" rtlCol="0">
            <a:spAutoFit/>
          </a:bodyPr>
          <a:lstStyle/>
          <a:p>
            <a:r>
              <a:rPr lang="es-ES" sz="1200" dirty="0"/>
              <a:t>Asignar en la columna clasificación “SECUNDARIA”</a:t>
            </a:r>
            <a:endParaRPr lang="es-CO" sz="1200" dirty="0"/>
          </a:p>
        </p:txBody>
      </p:sp>
      <p:sp>
        <p:nvSpPr>
          <p:cNvPr id="50" name="CuadroTexto 49">
            <a:extLst>
              <a:ext uri="{FF2B5EF4-FFF2-40B4-BE49-F238E27FC236}">
                <a16:creationId xmlns:a16="http://schemas.microsoft.com/office/drawing/2014/main" id="{63C35DD1-E87A-EF1D-4A57-EFD25305453D}"/>
              </a:ext>
            </a:extLst>
          </p:cNvPr>
          <p:cNvSpPr txBox="1"/>
          <p:nvPr/>
        </p:nvSpPr>
        <p:spPr>
          <a:xfrm>
            <a:off x="6218819" y="4204731"/>
            <a:ext cx="1770629" cy="646331"/>
          </a:xfrm>
          <a:prstGeom prst="rect">
            <a:avLst/>
          </a:prstGeom>
          <a:noFill/>
          <a:ln>
            <a:solidFill>
              <a:schemeClr val="accent1"/>
            </a:solidFill>
          </a:ln>
        </p:spPr>
        <p:txBody>
          <a:bodyPr wrap="square" rtlCol="0">
            <a:spAutoFit/>
          </a:bodyPr>
          <a:lstStyle/>
          <a:p>
            <a:r>
              <a:rPr lang="es-ES" sz="1200" dirty="0"/>
              <a:t>Separa desde el primer carácter hasta la primera coma </a:t>
            </a:r>
            <a:endParaRPr lang="es-CO" sz="1200" dirty="0"/>
          </a:p>
        </p:txBody>
      </p:sp>
      <p:sp>
        <p:nvSpPr>
          <p:cNvPr id="51" name="CuadroTexto 50">
            <a:extLst>
              <a:ext uri="{FF2B5EF4-FFF2-40B4-BE49-F238E27FC236}">
                <a16:creationId xmlns:a16="http://schemas.microsoft.com/office/drawing/2014/main" id="{2DDD33FF-F0E7-D998-35AD-1A982B995323}"/>
              </a:ext>
            </a:extLst>
          </p:cNvPr>
          <p:cNvSpPr txBox="1"/>
          <p:nvPr/>
        </p:nvSpPr>
        <p:spPr>
          <a:xfrm>
            <a:off x="6214445" y="5111482"/>
            <a:ext cx="1770629" cy="830997"/>
          </a:xfrm>
          <a:prstGeom prst="rect">
            <a:avLst/>
          </a:prstGeom>
          <a:noFill/>
          <a:ln>
            <a:solidFill>
              <a:schemeClr val="accent1"/>
            </a:solidFill>
          </a:ln>
        </p:spPr>
        <p:txBody>
          <a:bodyPr wrap="square" rtlCol="0">
            <a:spAutoFit/>
          </a:bodyPr>
          <a:lstStyle/>
          <a:p>
            <a:r>
              <a:rPr lang="es-ES" sz="1200" dirty="0"/>
              <a:t>Contar cantidad de comas para saber cuantas iteraciones se necesita</a:t>
            </a:r>
            <a:endParaRPr lang="es-CO" sz="1200" dirty="0"/>
          </a:p>
        </p:txBody>
      </p:sp>
      <p:cxnSp>
        <p:nvCxnSpPr>
          <p:cNvPr id="52" name="Conector recto de flecha 51">
            <a:extLst>
              <a:ext uri="{FF2B5EF4-FFF2-40B4-BE49-F238E27FC236}">
                <a16:creationId xmlns:a16="http://schemas.microsoft.com/office/drawing/2014/main" id="{3B337225-D006-0611-1207-0C3127433DAA}"/>
              </a:ext>
            </a:extLst>
          </p:cNvPr>
          <p:cNvCxnSpPr>
            <a:stCxn id="50" idx="2"/>
            <a:endCxn id="51" idx="0"/>
          </p:cNvCxnSpPr>
          <p:nvPr/>
        </p:nvCxnSpPr>
        <p:spPr>
          <a:xfrm flipH="1">
            <a:off x="7099760" y="4851062"/>
            <a:ext cx="4374" cy="2604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 name="Conector recto de flecha 52">
            <a:extLst>
              <a:ext uri="{FF2B5EF4-FFF2-40B4-BE49-F238E27FC236}">
                <a16:creationId xmlns:a16="http://schemas.microsoft.com/office/drawing/2014/main" id="{F970ED67-A393-1984-89FE-8E6F6AE10677}"/>
              </a:ext>
            </a:extLst>
          </p:cNvPr>
          <p:cNvCxnSpPr>
            <a:cxnSpLocks/>
            <a:stCxn id="51" idx="2"/>
            <a:endCxn id="54" idx="0"/>
          </p:cNvCxnSpPr>
          <p:nvPr/>
        </p:nvCxnSpPr>
        <p:spPr>
          <a:xfrm>
            <a:off x="7099760" y="5942479"/>
            <a:ext cx="0" cy="1708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CuadroTexto 53">
            <a:extLst>
              <a:ext uri="{FF2B5EF4-FFF2-40B4-BE49-F238E27FC236}">
                <a16:creationId xmlns:a16="http://schemas.microsoft.com/office/drawing/2014/main" id="{FFDE294E-0822-A65B-6B99-C55630C61C5D}"/>
              </a:ext>
            </a:extLst>
          </p:cNvPr>
          <p:cNvSpPr txBox="1"/>
          <p:nvPr/>
        </p:nvSpPr>
        <p:spPr>
          <a:xfrm>
            <a:off x="6214445" y="6113292"/>
            <a:ext cx="1770629" cy="646331"/>
          </a:xfrm>
          <a:prstGeom prst="rect">
            <a:avLst/>
          </a:prstGeom>
          <a:noFill/>
          <a:ln>
            <a:solidFill>
              <a:schemeClr val="accent1"/>
            </a:solidFill>
          </a:ln>
        </p:spPr>
        <p:txBody>
          <a:bodyPr wrap="square" rtlCol="0">
            <a:spAutoFit/>
          </a:bodyPr>
          <a:lstStyle/>
          <a:p>
            <a:r>
              <a:rPr lang="es-ES" sz="1200" dirty="0"/>
              <a:t>Asignar en la columna  clasificación “INCLUYE”</a:t>
            </a:r>
            <a:endParaRPr lang="es-CO" sz="1200" dirty="0"/>
          </a:p>
        </p:txBody>
      </p:sp>
      <p:cxnSp>
        <p:nvCxnSpPr>
          <p:cNvPr id="65" name="Conector recto de flecha 64">
            <a:extLst>
              <a:ext uri="{FF2B5EF4-FFF2-40B4-BE49-F238E27FC236}">
                <a16:creationId xmlns:a16="http://schemas.microsoft.com/office/drawing/2014/main" id="{E1CC6074-7D1E-EA2C-2270-1B41238EA618}"/>
              </a:ext>
            </a:extLst>
          </p:cNvPr>
          <p:cNvCxnSpPr>
            <a:cxnSpLocks/>
            <a:stCxn id="22" idx="2"/>
            <a:endCxn id="50" idx="0"/>
          </p:cNvCxnSpPr>
          <p:nvPr/>
        </p:nvCxnSpPr>
        <p:spPr>
          <a:xfrm>
            <a:off x="7099759" y="3853722"/>
            <a:ext cx="4375" cy="3510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8" name="CuadroTexto 67">
            <a:extLst>
              <a:ext uri="{FF2B5EF4-FFF2-40B4-BE49-F238E27FC236}">
                <a16:creationId xmlns:a16="http://schemas.microsoft.com/office/drawing/2014/main" id="{F30DEBD9-55C9-BDD1-4F0C-65C0F2B08C9D}"/>
              </a:ext>
            </a:extLst>
          </p:cNvPr>
          <p:cNvSpPr txBox="1"/>
          <p:nvPr/>
        </p:nvSpPr>
        <p:spPr>
          <a:xfrm>
            <a:off x="8252950" y="4204730"/>
            <a:ext cx="1671454" cy="646331"/>
          </a:xfrm>
          <a:prstGeom prst="rect">
            <a:avLst/>
          </a:prstGeom>
          <a:noFill/>
          <a:ln>
            <a:solidFill>
              <a:schemeClr val="accent1"/>
            </a:solidFill>
          </a:ln>
        </p:spPr>
        <p:txBody>
          <a:bodyPr wrap="square" rtlCol="0">
            <a:spAutoFit/>
          </a:bodyPr>
          <a:lstStyle/>
          <a:p>
            <a:r>
              <a:rPr lang="es-ES" sz="1200" dirty="0"/>
              <a:t>Asignar en la columna </a:t>
            </a:r>
            <a:r>
              <a:rPr lang="es-ES" sz="1200" dirty="0" err="1"/>
              <a:t>clasificacióncomo</a:t>
            </a:r>
            <a:r>
              <a:rPr lang="es-ES" sz="1200" dirty="0"/>
              <a:t>  “PRINCIPAL”</a:t>
            </a:r>
            <a:endParaRPr lang="es-CO" sz="1200" dirty="0"/>
          </a:p>
        </p:txBody>
      </p:sp>
      <p:cxnSp>
        <p:nvCxnSpPr>
          <p:cNvPr id="69" name="Conector recto de flecha 68">
            <a:extLst>
              <a:ext uri="{FF2B5EF4-FFF2-40B4-BE49-F238E27FC236}">
                <a16:creationId xmlns:a16="http://schemas.microsoft.com/office/drawing/2014/main" id="{D31025AD-4F6B-0193-706F-2D85A1DFDE7C}"/>
              </a:ext>
            </a:extLst>
          </p:cNvPr>
          <p:cNvCxnSpPr>
            <a:cxnSpLocks/>
            <a:stCxn id="50" idx="3"/>
            <a:endCxn id="68" idx="1"/>
          </p:cNvCxnSpPr>
          <p:nvPr/>
        </p:nvCxnSpPr>
        <p:spPr>
          <a:xfrm flipV="1">
            <a:off x="7989448" y="4527896"/>
            <a:ext cx="263502"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CuadroTexto 72">
            <a:extLst>
              <a:ext uri="{FF2B5EF4-FFF2-40B4-BE49-F238E27FC236}">
                <a16:creationId xmlns:a16="http://schemas.microsoft.com/office/drawing/2014/main" id="{1DD9EA01-2225-C1D2-711A-14095F285452}"/>
              </a:ext>
            </a:extLst>
          </p:cNvPr>
          <p:cNvSpPr txBox="1"/>
          <p:nvPr/>
        </p:nvSpPr>
        <p:spPr>
          <a:xfrm>
            <a:off x="10476648" y="3853722"/>
            <a:ext cx="1181432" cy="830997"/>
          </a:xfrm>
          <a:prstGeom prst="rect">
            <a:avLst/>
          </a:prstGeom>
          <a:noFill/>
          <a:ln>
            <a:solidFill>
              <a:schemeClr val="accent1"/>
            </a:solidFill>
          </a:ln>
        </p:spPr>
        <p:txBody>
          <a:bodyPr wrap="square" rtlCol="0">
            <a:spAutoFit/>
          </a:bodyPr>
          <a:lstStyle/>
          <a:p>
            <a:r>
              <a:rPr lang="es-ES" sz="1200" dirty="0"/>
              <a:t>Asignar en la columna clasificación “PRINCIPAL”</a:t>
            </a:r>
            <a:endParaRPr lang="es-CO" sz="1200" dirty="0"/>
          </a:p>
        </p:txBody>
      </p:sp>
      <p:cxnSp>
        <p:nvCxnSpPr>
          <p:cNvPr id="74" name="Conector recto de flecha 73">
            <a:extLst>
              <a:ext uri="{FF2B5EF4-FFF2-40B4-BE49-F238E27FC236}">
                <a16:creationId xmlns:a16="http://schemas.microsoft.com/office/drawing/2014/main" id="{F2E881B6-3E41-7EC7-9C3C-8675F32E6D22}"/>
              </a:ext>
            </a:extLst>
          </p:cNvPr>
          <p:cNvCxnSpPr>
            <a:cxnSpLocks/>
            <a:stCxn id="24" idx="2"/>
            <a:endCxn id="73" idx="0"/>
          </p:cNvCxnSpPr>
          <p:nvPr/>
        </p:nvCxnSpPr>
        <p:spPr>
          <a:xfrm flipH="1">
            <a:off x="11067364" y="3530556"/>
            <a:ext cx="1" cy="3231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9" name="Conector: angular 78">
            <a:extLst>
              <a:ext uri="{FF2B5EF4-FFF2-40B4-BE49-F238E27FC236}">
                <a16:creationId xmlns:a16="http://schemas.microsoft.com/office/drawing/2014/main" id="{4E11E480-FAA6-D566-71FC-519C2E452790}"/>
              </a:ext>
            </a:extLst>
          </p:cNvPr>
          <p:cNvCxnSpPr>
            <a:cxnSpLocks/>
            <a:stCxn id="48" idx="3"/>
          </p:cNvCxnSpPr>
          <p:nvPr/>
        </p:nvCxnSpPr>
        <p:spPr>
          <a:xfrm flipV="1">
            <a:off x="4184689" y="2966032"/>
            <a:ext cx="3751804" cy="3307954"/>
          </a:xfrm>
          <a:prstGeom prst="bentConnector3">
            <a:avLst/>
          </a:prstGeom>
          <a:ln w="38100">
            <a:solidFill>
              <a:srgbClr val="EE0000"/>
            </a:solidFill>
            <a:tailEnd type="triangle"/>
          </a:ln>
        </p:spPr>
        <p:style>
          <a:lnRef idx="2">
            <a:schemeClr val="accent1"/>
          </a:lnRef>
          <a:fillRef idx="0">
            <a:schemeClr val="accent1"/>
          </a:fillRef>
          <a:effectRef idx="1">
            <a:schemeClr val="accent1"/>
          </a:effectRef>
          <a:fontRef idx="minor">
            <a:schemeClr val="tx1"/>
          </a:fontRef>
        </p:style>
      </p:cxnSp>
      <p:sp>
        <p:nvSpPr>
          <p:cNvPr id="83" name="CuadroTexto 82">
            <a:extLst>
              <a:ext uri="{FF2B5EF4-FFF2-40B4-BE49-F238E27FC236}">
                <a16:creationId xmlns:a16="http://schemas.microsoft.com/office/drawing/2014/main" id="{4D4C88AD-6DE6-29B9-3157-904E45A32E93}"/>
              </a:ext>
            </a:extLst>
          </p:cNvPr>
          <p:cNvSpPr txBox="1"/>
          <p:nvPr/>
        </p:nvSpPr>
        <p:spPr>
          <a:xfrm>
            <a:off x="4707262" y="5750886"/>
            <a:ext cx="1243738" cy="276999"/>
          </a:xfrm>
          <a:prstGeom prst="rect">
            <a:avLst/>
          </a:prstGeom>
          <a:noFill/>
        </p:spPr>
        <p:txBody>
          <a:bodyPr wrap="none" rtlCol="0">
            <a:spAutoFit/>
          </a:bodyPr>
          <a:lstStyle/>
          <a:p>
            <a:r>
              <a:rPr lang="es-ES" sz="1200" dirty="0"/>
              <a:t>Ultima iteración</a:t>
            </a:r>
            <a:endParaRPr lang="es-CO" sz="1200" dirty="0"/>
          </a:p>
        </p:txBody>
      </p:sp>
      <p:sp>
        <p:nvSpPr>
          <p:cNvPr id="12" name="CuadroTexto 11">
            <a:extLst>
              <a:ext uri="{FF2B5EF4-FFF2-40B4-BE49-F238E27FC236}">
                <a16:creationId xmlns:a16="http://schemas.microsoft.com/office/drawing/2014/main" id="{FF3F4EB2-7A24-630D-77DF-2B2845BDF4E7}"/>
              </a:ext>
            </a:extLst>
          </p:cNvPr>
          <p:cNvSpPr txBox="1"/>
          <p:nvPr/>
        </p:nvSpPr>
        <p:spPr>
          <a:xfrm>
            <a:off x="1442250" y="4171834"/>
            <a:ext cx="3732112" cy="246221"/>
          </a:xfrm>
          <a:prstGeom prst="rect">
            <a:avLst/>
          </a:prstGeom>
          <a:solidFill>
            <a:srgbClr val="FFC000"/>
          </a:solidFill>
        </p:spPr>
        <p:txBody>
          <a:bodyPr wrap="none" rtlCol="0">
            <a:spAutoFit/>
          </a:bodyPr>
          <a:lstStyle/>
          <a:p>
            <a:r>
              <a:rPr lang="es-ES" sz="1000" dirty="0"/>
              <a:t>VALIDAR SI TERMINA EN NUMERO O NUMERO Y CARDINALIDAD</a:t>
            </a:r>
            <a:endParaRPr lang="es-CO" sz="1000" dirty="0"/>
          </a:p>
        </p:txBody>
      </p:sp>
      <p:cxnSp>
        <p:nvCxnSpPr>
          <p:cNvPr id="25" name="Conector recto de flecha 24">
            <a:extLst>
              <a:ext uri="{FF2B5EF4-FFF2-40B4-BE49-F238E27FC236}">
                <a16:creationId xmlns:a16="http://schemas.microsoft.com/office/drawing/2014/main" id="{43502894-F133-C0C5-790E-CBA4F20F7494}"/>
              </a:ext>
            </a:extLst>
          </p:cNvPr>
          <p:cNvCxnSpPr>
            <a:cxnSpLocks/>
            <a:stCxn id="34" idx="2"/>
            <a:endCxn id="12" idx="0"/>
          </p:cNvCxnSpPr>
          <p:nvPr/>
        </p:nvCxnSpPr>
        <p:spPr>
          <a:xfrm flipH="1">
            <a:off x="3308306" y="3980509"/>
            <a:ext cx="8932" cy="19132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CuadroTexto 29">
            <a:extLst>
              <a:ext uri="{FF2B5EF4-FFF2-40B4-BE49-F238E27FC236}">
                <a16:creationId xmlns:a16="http://schemas.microsoft.com/office/drawing/2014/main" id="{4D5A7D34-3824-397D-8466-120D120AE551}"/>
              </a:ext>
            </a:extLst>
          </p:cNvPr>
          <p:cNvSpPr txBox="1"/>
          <p:nvPr/>
        </p:nvSpPr>
        <p:spPr>
          <a:xfrm>
            <a:off x="2663594" y="4523814"/>
            <a:ext cx="694421" cy="246221"/>
          </a:xfrm>
          <a:prstGeom prst="rect">
            <a:avLst/>
          </a:prstGeom>
          <a:noFill/>
        </p:spPr>
        <p:txBody>
          <a:bodyPr wrap="none" rtlCol="0">
            <a:spAutoFit/>
          </a:bodyPr>
          <a:lstStyle/>
          <a:p>
            <a:r>
              <a:rPr lang="es-ES" sz="1000" dirty="0"/>
              <a:t>CUMPLE </a:t>
            </a:r>
            <a:endParaRPr lang="es-CO" sz="1000" dirty="0"/>
          </a:p>
        </p:txBody>
      </p:sp>
      <p:cxnSp>
        <p:nvCxnSpPr>
          <p:cNvPr id="31" name="Conector: angular 30">
            <a:extLst>
              <a:ext uri="{FF2B5EF4-FFF2-40B4-BE49-F238E27FC236}">
                <a16:creationId xmlns:a16="http://schemas.microsoft.com/office/drawing/2014/main" id="{EBA6DB8A-AE42-6170-C105-933B7991767F}"/>
              </a:ext>
            </a:extLst>
          </p:cNvPr>
          <p:cNvCxnSpPr>
            <a:cxnSpLocks/>
            <a:stCxn id="12" idx="1"/>
            <a:endCxn id="37" idx="0"/>
          </p:cNvCxnSpPr>
          <p:nvPr/>
        </p:nvCxnSpPr>
        <p:spPr>
          <a:xfrm rot="10800000" flipV="1">
            <a:off x="1056342" y="4294945"/>
            <a:ext cx="385909" cy="45705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CuadroTexto 36">
            <a:extLst>
              <a:ext uri="{FF2B5EF4-FFF2-40B4-BE49-F238E27FC236}">
                <a16:creationId xmlns:a16="http://schemas.microsoft.com/office/drawing/2014/main" id="{4E991835-72D4-380B-32DE-267240CD0248}"/>
              </a:ext>
            </a:extLst>
          </p:cNvPr>
          <p:cNvSpPr txBox="1"/>
          <p:nvPr/>
        </p:nvSpPr>
        <p:spPr>
          <a:xfrm>
            <a:off x="171026" y="4752003"/>
            <a:ext cx="1770629" cy="1200329"/>
          </a:xfrm>
          <a:prstGeom prst="rect">
            <a:avLst/>
          </a:prstGeom>
          <a:solidFill>
            <a:srgbClr val="FFC000"/>
          </a:solidFill>
          <a:ln>
            <a:solidFill>
              <a:schemeClr val="accent1"/>
            </a:solidFill>
          </a:ln>
        </p:spPr>
        <p:txBody>
          <a:bodyPr wrap="square" rtlCol="0">
            <a:spAutoFit/>
          </a:bodyPr>
          <a:lstStyle/>
          <a:p>
            <a:r>
              <a:rPr lang="es-ES" sz="1200" dirty="0"/>
              <a:t>Se deja registro completo y en la columna llamada “CLASIFICACION” Asignar “SIN CLASIFICACION”</a:t>
            </a:r>
            <a:endParaRPr lang="es-CO" sz="1200" dirty="0"/>
          </a:p>
        </p:txBody>
      </p:sp>
      <p:sp>
        <p:nvSpPr>
          <p:cNvPr id="42" name="CuadroTexto 41">
            <a:extLst>
              <a:ext uri="{FF2B5EF4-FFF2-40B4-BE49-F238E27FC236}">
                <a16:creationId xmlns:a16="http://schemas.microsoft.com/office/drawing/2014/main" id="{A3850D77-D3FC-E60B-D59A-CEF9205BC84B}"/>
              </a:ext>
            </a:extLst>
          </p:cNvPr>
          <p:cNvSpPr txBox="1"/>
          <p:nvPr/>
        </p:nvSpPr>
        <p:spPr>
          <a:xfrm>
            <a:off x="229668" y="4471260"/>
            <a:ext cx="904415" cy="246221"/>
          </a:xfrm>
          <a:prstGeom prst="rect">
            <a:avLst/>
          </a:prstGeom>
          <a:noFill/>
        </p:spPr>
        <p:txBody>
          <a:bodyPr wrap="none" rtlCol="0">
            <a:spAutoFit/>
          </a:bodyPr>
          <a:lstStyle/>
          <a:p>
            <a:r>
              <a:rPr lang="es-ES" sz="1000" dirty="0"/>
              <a:t>NO CUMPLE </a:t>
            </a:r>
            <a:endParaRPr lang="es-CO" sz="1000" dirty="0"/>
          </a:p>
        </p:txBody>
      </p:sp>
    </p:spTree>
    <p:extLst>
      <p:ext uri="{BB962C8B-B14F-4D97-AF65-F5344CB8AC3E}">
        <p14:creationId xmlns:p14="http://schemas.microsoft.com/office/powerpoint/2010/main" val="293037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9036479-9BCC-5F85-931E-96393312C68C}"/>
              </a:ext>
            </a:extLst>
          </p:cNvPr>
          <p:cNvSpPr txBox="1"/>
          <p:nvPr/>
        </p:nvSpPr>
        <p:spPr>
          <a:xfrm>
            <a:off x="1915037" y="3098947"/>
            <a:ext cx="1770629" cy="461665"/>
          </a:xfrm>
          <a:prstGeom prst="rect">
            <a:avLst/>
          </a:prstGeom>
          <a:noFill/>
          <a:ln>
            <a:solidFill>
              <a:schemeClr val="accent1"/>
            </a:solidFill>
          </a:ln>
        </p:spPr>
        <p:txBody>
          <a:bodyPr wrap="square" rtlCol="0">
            <a:spAutoFit/>
          </a:bodyPr>
          <a:lstStyle/>
          <a:p>
            <a:r>
              <a:rPr lang="es-ES" sz="1200" dirty="0"/>
              <a:t>Tiene Nomenclaturas SECUNDARIA</a:t>
            </a:r>
            <a:endParaRPr lang="es-CO" sz="1200" dirty="0"/>
          </a:p>
        </p:txBody>
      </p:sp>
      <p:sp>
        <p:nvSpPr>
          <p:cNvPr id="3" name="CuadroTexto 2">
            <a:extLst>
              <a:ext uri="{FF2B5EF4-FFF2-40B4-BE49-F238E27FC236}">
                <a16:creationId xmlns:a16="http://schemas.microsoft.com/office/drawing/2014/main" id="{B7E0BD27-1643-70E6-C9CC-C3B4EF2BB4BC}"/>
              </a:ext>
            </a:extLst>
          </p:cNvPr>
          <p:cNvSpPr txBox="1"/>
          <p:nvPr/>
        </p:nvSpPr>
        <p:spPr>
          <a:xfrm>
            <a:off x="8506336" y="3098947"/>
            <a:ext cx="1770629" cy="461665"/>
          </a:xfrm>
          <a:prstGeom prst="rect">
            <a:avLst/>
          </a:prstGeom>
          <a:noFill/>
          <a:ln>
            <a:solidFill>
              <a:schemeClr val="accent1"/>
            </a:solidFill>
          </a:ln>
        </p:spPr>
        <p:txBody>
          <a:bodyPr wrap="square" rtlCol="0">
            <a:spAutoFit/>
          </a:bodyPr>
          <a:lstStyle/>
          <a:p>
            <a:r>
              <a:rPr lang="es-ES" sz="1200" dirty="0"/>
              <a:t>Tiene Nomenclaturas INCLUYE</a:t>
            </a:r>
            <a:endParaRPr lang="es-CO" sz="1200" dirty="0"/>
          </a:p>
        </p:txBody>
      </p:sp>
      <p:sp>
        <p:nvSpPr>
          <p:cNvPr id="6" name="CuadroTexto 5">
            <a:extLst>
              <a:ext uri="{FF2B5EF4-FFF2-40B4-BE49-F238E27FC236}">
                <a16:creationId xmlns:a16="http://schemas.microsoft.com/office/drawing/2014/main" id="{83A88FC2-1A42-C34A-D1B1-8346E5A0D7C8}"/>
              </a:ext>
            </a:extLst>
          </p:cNvPr>
          <p:cNvSpPr txBox="1"/>
          <p:nvPr/>
        </p:nvSpPr>
        <p:spPr>
          <a:xfrm>
            <a:off x="636140" y="125223"/>
            <a:ext cx="11311838" cy="2573461"/>
          </a:xfrm>
          <a:prstGeom prst="rect">
            <a:avLst/>
          </a:prstGeom>
          <a:noFill/>
        </p:spPr>
        <p:txBody>
          <a:bodyPr wrap="square">
            <a:spAutoFit/>
          </a:bodyPr>
          <a:lstStyle/>
          <a:p>
            <a:pPr marL="342900" indent="-342900" algn="just">
              <a:lnSpc>
                <a:spcPct val="115000"/>
              </a:lnSpc>
              <a:spcAft>
                <a:spcPts val="800"/>
              </a:spcAft>
              <a:buFont typeface="+mj-lt"/>
              <a:buAutoNum type="arabicPeriod"/>
            </a:pPr>
            <a:r>
              <a:rPr lang="es-ES" sz="1600" dirty="0"/>
              <a:t>Determinar si tiene </a:t>
            </a:r>
            <a:r>
              <a:rPr lang="es-ES" sz="1600" dirty="0" err="1"/>
              <a:t>slash</a:t>
            </a:r>
            <a:r>
              <a:rPr lang="es-ES" sz="1600" dirty="0"/>
              <a:t> es una secundaria o si tiene comas es una incluye</a:t>
            </a:r>
          </a:p>
          <a:p>
            <a:pPr marL="342900" indent="-342900" algn="just">
              <a:lnSpc>
                <a:spcPct val="115000"/>
              </a:lnSpc>
              <a:spcAft>
                <a:spcPts val="800"/>
              </a:spcAft>
              <a:buFont typeface="+mj-lt"/>
              <a:buAutoNum type="arabicPeriod"/>
            </a:pPr>
            <a:r>
              <a:rPr lang="es-ES" sz="1600" dirty="0"/>
              <a:t>Contar cuantas comas o </a:t>
            </a:r>
            <a:r>
              <a:rPr lang="es-ES" sz="1600" dirty="0" err="1"/>
              <a:t>slash</a:t>
            </a:r>
            <a:r>
              <a:rPr lang="es-ES" sz="1600" dirty="0"/>
              <a:t> tiene el registro</a:t>
            </a:r>
          </a:p>
          <a:p>
            <a:pPr marL="342900" indent="-342900" algn="just">
              <a:lnSpc>
                <a:spcPct val="115000"/>
              </a:lnSpc>
              <a:spcAft>
                <a:spcPts val="800"/>
              </a:spcAft>
              <a:buFont typeface="+mj-lt"/>
              <a:buAutoNum type="arabicPeriod"/>
            </a:pPr>
            <a:r>
              <a:rPr lang="es-ES" sz="1600" dirty="0"/>
              <a:t>Debe crear registros de acuerdo con la cantidad de comas o </a:t>
            </a:r>
            <a:r>
              <a:rPr lang="es-ES" sz="1600" dirty="0" err="1"/>
              <a:t>slash</a:t>
            </a:r>
            <a:r>
              <a:rPr lang="es-ES" sz="1600" dirty="0"/>
              <a:t> que existan y dejar cada fragmento en un nuevo campo </a:t>
            </a:r>
          </a:p>
          <a:p>
            <a:pPr marL="342900" indent="-342900" algn="just">
              <a:lnSpc>
                <a:spcPct val="115000"/>
              </a:lnSpc>
              <a:spcAft>
                <a:spcPts val="800"/>
              </a:spcAft>
              <a:buFont typeface="+mj-lt"/>
              <a:buAutoNum type="arabicPeriod"/>
            </a:pPr>
            <a:r>
              <a:rPr lang="es-ES" sz="1600" dirty="0"/>
              <a:t>A cada registro creado se le debe incluir sus identificadores que son las 4 columnas iniciales, debe heredar la información del registro madre</a:t>
            </a:r>
          </a:p>
          <a:p>
            <a:pPr marL="342900" indent="-342900" algn="just">
              <a:lnSpc>
                <a:spcPct val="115000"/>
              </a:lnSpc>
              <a:spcAft>
                <a:spcPts val="800"/>
              </a:spcAft>
              <a:buFont typeface="+mj-lt"/>
              <a:buAutoNum type="arabicPeriod"/>
            </a:pPr>
            <a:r>
              <a:rPr lang="es-ES" sz="1600" dirty="0"/>
              <a:t>El primer registro siempre se clasifica como PRINCIPAL y el resto según sea SECUNDARIA o INCLUYE</a:t>
            </a:r>
          </a:p>
          <a:p>
            <a:pPr marL="342900" indent="-342900" algn="just">
              <a:lnSpc>
                <a:spcPct val="115000"/>
              </a:lnSpc>
              <a:spcAft>
                <a:spcPts val="800"/>
              </a:spcAft>
              <a:buFont typeface="+mj-lt"/>
              <a:buAutoNum type="arabicPeriod"/>
            </a:pPr>
            <a:r>
              <a:rPr lang="es-ES" sz="1600" dirty="0">
                <a:solidFill>
                  <a:srgbClr val="EE0000"/>
                </a:solidFill>
              </a:rPr>
              <a:t>Las secundarias deben tener un tratamiento especial ya que toca reconstruir con base en la direccion principal</a:t>
            </a:r>
          </a:p>
        </p:txBody>
      </p:sp>
      <p:graphicFrame>
        <p:nvGraphicFramePr>
          <p:cNvPr id="7" name="Tabla 6">
            <a:extLst>
              <a:ext uri="{FF2B5EF4-FFF2-40B4-BE49-F238E27FC236}">
                <a16:creationId xmlns:a16="http://schemas.microsoft.com/office/drawing/2014/main" id="{ED4C28E3-BF0D-30B9-D995-2D66E671AFC1}"/>
              </a:ext>
            </a:extLst>
          </p:cNvPr>
          <p:cNvGraphicFramePr>
            <a:graphicFrameLocks noGrp="1"/>
          </p:cNvGraphicFramePr>
          <p:nvPr>
            <p:extLst>
              <p:ext uri="{D42A27DB-BD31-4B8C-83A1-F6EECF244321}">
                <p14:modId xmlns:p14="http://schemas.microsoft.com/office/powerpoint/2010/main" val="2876093343"/>
              </p:ext>
            </p:extLst>
          </p:nvPr>
        </p:nvGraphicFramePr>
        <p:xfrm>
          <a:off x="315348" y="4029983"/>
          <a:ext cx="5089409" cy="571500"/>
        </p:xfrm>
        <a:graphic>
          <a:graphicData uri="http://schemas.openxmlformats.org/drawingml/2006/table">
            <a:tbl>
              <a:tblPr/>
              <a:tblGrid>
                <a:gridCol w="1106069">
                  <a:extLst>
                    <a:ext uri="{9D8B030D-6E8A-4147-A177-3AD203B41FA5}">
                      <a16:colId xmlns:a16="http://schemas.microsoft.com/office/drawing/2014/main" val="779889327"/>
                    </a:ext>
                  </a:extLst>
                </a:gridCol>
                <a:gridCol w="762806">
                  <a:extLst>
                    <a:ext uri="{9D8B030D-6E8A-4147-A177-3AD203B41FA5}">
                      <a16:colId xmlns:a16="http://schemas.microsoft.com/office/drawing/2014/main" val="1867492967"/>
                    </a:ext>
                  </a:extLst>
                </a:gridCol>
                <a:gridCol w="762806">
                  <a:extLst>
                    <a:ext uri="{9D8B030D-6E8A-4147-A177-3AD203B41FA5}">
                      <a16:colId xmlns:a16="http://schemas.microsoft.com/office/drawing/2014/main" val="4038838176"/>
                    </a:ext>
                  </a:extLst>
                </a:gridCol>
                <a:gridCol w="762806">
                  <a:extLst>
                    <a:ext uri="{9D8B030D-6E8A-4147-A177-3AD203B41FA5}">
                      <a16:colId xmlns:a16="http://schemas.microsoft.com/office/drawing/2014/main" val="3881906286"/>
                    </a:ext>
                  </a:extLst>
                </a:gridCol>
                <a:gridCol w="1694922">
                  <a:extLst>
                    <a:ext uri="{9D8B030D-6E8A-4147-A177-3AD203B41FA5}">
                      <a16:colId xmlns:a16="http://schemas.microsoft.com/office/drawing/2014/main" val="1427930423"/>
                    </a:ext>
                  </a:extLst>
                </a:gridCol>
              </a:tblGrid>
              <a:tr h="190500">
                <a:tc gridSpan="5">
                  <a:txBody>
                    <a:bodyPr/>
                    <a:lstStyle/>
                    <a:p>
                      <a:pPr algn="ctr" fontAlgn="b">
                        <a:buNone/>
                      </a:pPr>
                      <a:r>
                        <a:rPr lang="es-CO" sz="1100" b="0" i="0" u="none" strike="noStrike" dirty="0">
                          <a:solidFill>
                            <a:srgbClr val="000000"/>
                          </a:solidFill>
                          <a:effectLst/>
                          <a:latin typeface="Aptos Narrow" panose="020B0004020202020204" pitchFamily="34" charset="0"/>
                        </a:rPr>
                        <a:t>TABLA BASE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3093887022"/>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32612061"/>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0157109"/>
                  </a:ext>
                </a:extLst>
              </a:tr>
            </a:tbl>
          </a:graphicData>
        </a:graphic>
      </p:graphicFrame>
      <p:graphicFrame>
        <p:nvGraphicFramePr>
          <p:cNvPr id="8" name="Tabla 7">
            <a:extLst>
              <a:ext uri="{FF2B5EF4-FFF2-40B4-BE49-F238E27FC236}">
                <a16:creationId xmlns:a16="http://schemas.microsoft.com/office/drawing/2014/main" id="{B52174BD-8E91-59A4-CFA3-A7C62DADFCFE}"/>
              </a:ext>
            </a:extLst>
          </p:cNvPr>
          <p:cNvGraphicFramePr>
            <a:graphicFrameLocks noGrp="1"/>
          </p:cNvGraphicFramePr>
          <p:nvPr>
            <p:extLst>
              <p:ext uri="{D42A27DB-BD31-4B8C-83A1-F6EECF244321}">
                <p14:modId xmlns:p14="http://schemas.microsoft.com/office/powerpoint/2010/main" val="3924558159"/>
              </p:ext>
            </p:extLst>
          </p:nvPr>
        </p:nvGraphicFramePr>
        <p:xfrm>
          <a:off x="228261" y="5070854"/>
          <a:ext cx="5263581" cy="916305"/>
        </p:xfrm>
        <a:graphic>
          <a:graphicData uri="http://schemas.openxmlformats.org/drawingml/2006/table">
            <a:tbl>
              <a:tblPr/>
              <a:tblGrid>
                <a:gridCol w="830373">
                  <a:extLst>
                    <a:ext uri="{9D8B030D-6E8A-4147-A177-3AD203B41FA5}">
                      <a16:colId xmlns:a16="http://schemas.microsoft.com/office/drawing/2014/main" val="2334603441"/>
                    </a:ext>
                  </a:extLst>
                </a:gridCol>
                <a:gridCol w="759279">
                  <a:extLst>
                    <a:ext uri="{9D8B030D-6E8A-4147-A177-3AD203B41FA5}">
                      <a16:colId xmlns:a16="http://schemas.microsoft.com/office/drawing/2014/main" val="294506354"/>
                    </a:ext>
                  </a:extLst>
                </a:gridCol>
                <a:gridCol w="587829">
                  <a:extLst>
                    <a:ext uri="{9D8B030D-6E8A-4147-A177-3AD203B41FA5}">
                      <a16:colId xmlns:a16="http://schemas.microsoft.com/office/drawing/2014/main" val="2124971914"/>
                    </a:ext>
                  </a:extLst>
                </a:gridCol>
                <a:gridCol w="587828">
                  <a:extLst>
                    <a:ext uri="{9D8B030D-6E8A-4147-A177-3AD203B41FA5}">
                      <a16:colId xmlns:a16="http://schemas.microsoft.com/office/drawing/2014/main" val="1987048512"/>
                    </a:ext>
                  </a:extLst>
                </a:gridCol>
                <a:gridCol w="1314450">
                  <a:extLst>
                    <a:ext uri="{9D8B030D-6E8A-4147-A177-3AD203B41FA5}">
                      <a16:colId xmlns:a16="http://schemas.microsoft.com/office/drawing/2014/main" val="398254998"/>
                    </a:ext>
                  </a:extLst>
                </a:gridCol>
                <a:gridCol w="1183822">
                  <a:extLst>
                    <a:ext uri="{9D8B030D-6E8A-4147-A177-3AD203B41FA5}">
                      <a16:colId xmlns:a16="http://schemas.microsoft.com/office/drawing/2014/main" val="4216664084"/>
                    </a:ext>
                  </a:extLst>
                </a:gridCol>
              </a:tblGrid>
              <a:tr h="190500">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highlight>
                            <a:srgbClr val="00FFFF"/>
                          </a:highlight>
                          <a:latin typeface="Aptos Narrow" panose="020B0004020202020204" pitchFamily="34" charset="0"/>
                        </a:rPr>
                        <a:t>ESTANDARIZACION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555953075"/>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01073114"/>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0530843"/>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2287925"/>
                  </a:ext>
                </a:extLst>
              </a:tr>
            </a:tbl>
          </a:graphicData>
        </a:graphic>
      </p:graphicFrame>
      <p:graphicFrame>
        <p:nvGraphicFramePr>
          <p:cNvPr id="9" name="Tabla 8">
            <a:extLst>
              <a:ext uri="{FF2B5EF4-FFF2-40B4-BE49-F238E27FC236}">
                <a16:creationId xmlns:a16="http://schemas.microsoft.com/office/drawing/2014/main" id="{EF96B247-82E8-1161-DFCA-BE0B0B073DDF}"/>
              </a:ext>
            </a:extLst>
          </p:cNvPr>
          <p:cNvGraphicFramePr>
            <a:graphicFrameLocks noGrp="1"/>
          </p:cNvGraphicFramePr>
          <p:nvPr>
            <p:extLst>
              <p:ext uri="{D42A27DB-BD31-4B8C-83A1-F6EECF244321}">
                <p14:modId xmlns:p14="http://schemas.microsoft.com/office/powerpoint/2010/main" val="229385332"/>
              </p:ext>
            </p:extLst>
          </p:nvPr>
        </p:nvGraphicFramePr>
        <p:xfrm>
          <a:off x="5940879" y="3968150"/>
          <a:ext cx="6007099" cy="571500"/>
        </p:xfrm>
        <a:graphic>
          <a:graphicData uri="http://schemas.openxmlformats.org/drawingml/2006/table">
            <a:tbl>
              <a:tblPr/>
              <a:tblGrid>
                <a:gridCol w="1106069">
                  <a:extLst>
                    <a:ext uri="{9D8B030D-6E8A-4147-A177-3AD203B41FA5}">
                      <a16:colId xmlns:a16="http://schemas.microsoft.com/office/drawing/2014/main" val="1776552475"/>
                    </a:ext>
                  </a:extLst>
                </a:gridCol>
                <a:gridCol w="762806">
                  <a:extLst>
                    <a:ext uri="{9D8B030D-6E8A-4147-A177-3AD203B41FA5}">
                      <a16:colId xmlns:a16="http://schemas.microsoft.com/office/drawing/2014/main" val="2183793214"/>
                    </a:ext>
                  </a:extLst>
                </a:gridCol>
                <a:gridCol w="762806">
                  <a:extLst>
                    <a:ext uri="{9D8B030D-6E8A-4147-A177-3AD203B41FA5}">
                      <a16:colId xmlns:a16="http://schemas.microsoft.com/office/drawing/2014/main" val="860623216"/>
                    </a:ext>
                  </a:extLst>
                </a:gridCol>
                <a:gridCol w="762806">
                  <a:extLst>
                    <a:ext uri="{9D8B030D-6E8A-4147-A177-3AD203B41FA5}">
                      <a16:colId xmlns:a16="http://schemas.microsoft.com/office/drawing/2014/main" val="4276214042"/>
                    </a:ext>
                  </a:extLst>
                </a:gridCol>
                <a:gridCol w="2612612">
                  <a:extLst>
                    <a:ext uri="{9D8B030D-6E8A-4147-A177-3AD203B41FA5}">
                      <a16:colId xmlns:a16="http://schemas.microsoft.com/office/drawing/2014/main" val="3375955524"/>
                    </a:ext>
                  </a:extLst>
                </a:gridCol>
              </a:tblGrid>
              <a:tr h="190500">
                <a:tc gridSpan="5">
                  <a:txBody>
                    <a:bodyPr/>
                    <a:lstStyle/>
                    <a:p>
                      <a:pPr algn="ctr" fontAlgn="b">
                        <a:buNone/>
                      </a:pPr>
                      <a:r>
                        <a:rPr lang="es-CO" sz="1100" b="0" i="0" u="none" strike="noStrike" dirty="0">
                          <a:solidFill>
                            <a:srgbClr val="000000"/>
                          </a:solidFill>
                          <a:effectLst/>
                          <a:latin typeface="Aptos Narrow" panose="020B0004020202020204" pitchFamily="34" charset="0"/>
                        </a:rPr>
                        <a:t>TABLA BASE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2021445641"/>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668316793"/>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1601193"/>
                  </a:ext>
                </a:extLst>
              </a:tr>
            </a:tbl>
          </a:graphicData>
        </a:graphic>
      </p:graphicFrame>
      <p:graphicFrame>
        <p:nvGraphicFramePr>
          <p:cNvPr id="10" name="Tabla 9">
            <a:extLst>
              <a:ext uri="{FF2B5EF4-FFF2-40B4-BE49-F238E27FC236}">
                <a16:creationId xmlns:a16="http://schemas.microsoft.com/office/drawing/2014/main" id="{331AB249-01CE-19CB-37E2-52A330B53099}"/>
              </a:ext>
            </a:extLst>
          </p:cNvPr>
          <p:cNvGraphicFramePr>
            <a:graphicFrameLocks noGrp="1"/>
          </p:cNvGraphicFramePr>
          <p:nvPr>
            <p:extLst>
              <p:ext uri="{D42A27DB-BD31-4B8C-83A1-F6EECF244321}">
                <p14:modId xmlns:p14="http://schemas.microsoft.com/office/powerpoint/2010/main" val="2789190527"/>
              </p:ext>
            </p:extLst>
          </p:nvPr>
        </p:nvGraphicFramePr>
        <p:xfrm>
          <a:off x="6255798" y="4997641"/>
          <a:ext cx="5377259" cy="1369695"/>
        </p:xfrm>
        <a:graphic>
          <a:graphicData uri="http://schemas.openxmlformats.org/drawingml/2006/table">
            <a:tbl>
              <a:tblPr/>
              <a:tblGrid>
                <a:gridCol w="846079">
                  <a:extLst>
                    <a:ext uri="{9D8B030D-6E8A-4147-A177-3AD203B41FA5}">
                      <a16:colId xmlns:a16="http://schemas.microsoft.com/office/drawing/2014/main" val="1216881653"/>
                    </a:ext>
                  </a:extLst>
                </a:gridCol>
                <a:gridCol w="718458">
                  <a:extLst>
                    <a:ext uri="{9D8B030D-6E8A-4147-A177-3AD203B41FA5}">
                      <a16:colId xmlns:a16="http://schemas.microsoft.com/office/drawing/2014/main" val="1354575478"/>
                    </a:ext>
                  </a:extLst>
                </a:gridCol>
                <a:gridCol w="767442">
                  <a:extLst>
                    <a:ext uri="{9D8B030D-6E8A-4147-A177-3AD203B41FA5}">
                      <a16:colId xmlns:a16="http://schemas.microsoft.com/office/drawing/2014/main" val="2067385053"/>
                    </a:ext>
                  </a:extLst>
                </a:gridCol>
                <a:gridCol w="653143">
                  <a:extLst>
                    <a:ext uri="{9D8B030D-6E8A-4147-A177-3AD203B41FA5}">
                      <a16:colId xmlns:a16="http://schemas.microsoft.com/office/drawing/2014/main" val="3861990032"/>
                    </a:ext>
                  </a:extLst>
                </a:gridCol>
                <a:gridCol w="1273629">
                  <a:extLst>
                    <a:ext uri="{9D8B030D-6E8A-4147-A177-3AD203B41FA5}">
                      <a16:colId xmlns:a16="http://schemas.microsoft.com/office/drawing/2014/main" val="167550134"/>
                    </a:ext>
                  </a:extLst>
                </a:gridCol>
                <a:gridCol w="1118508">
                  <a:extLst>
                    <a:ext uri="{9D8B030D-6E8A-4147-A177-3AD203B41FA5}">
                      <a16:colId xmlns:a16="http://schemas.microsoft.com/office/drawing/2014/main" val="3456535601"/>
                    </a:ext>
                  </a:extLst>
                </a:gridCol>
              </a:tblGrid>
              <a:tr h="148741">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highlight>
                            <a:srgbClr val="00FFFF"/>
                          </a:highlight>
                          <a:latin typeface="Aptos Narrow" panose="020B0004020202020204" pitchFamily="34" charset="0"/>
                        </a:rPr>
                        <a:t>ESTANDARIZACION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977110265"/>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KR 78 26-40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4305680"/>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1100" b="0" i="0" u="none" strike="noStrike" dirty="0">
                          <a:solidFill>
                            <a:srgbClr val="000000"/>
                          </a:solidFill>
                          <a:effectLst/>
                          <a:latin typeface="Aptos Narrow" panose="020B0004020202020204" pitchFamily="34" charset="0"/>
                        </a:rPr>
                        <a:t>CL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3619922"/>
                  </a:ext>
                </a:extLst>
              </a:tr>
            </a:tbl>
          </a:graphicData>
        </a:graphic>
      </p:graphicFrame>
      <p:sp>
        <p:nvSpPr>
          <p:cNvPr id="11" name="Flecha: hacia abajo 10">
            <a:extLst>
              <a:ext uri="{FF2B5EF4-FFF2-40B4-BE49-F238E27FC236}">
                <a16:creationId xmlns:a16="http://schemas.microsoft.com/office/drawing/2014/main" id="{169AB692-3FA6-FCBB-4D08-23EBE8F56990}"/>
              </a:ext>
            </a:extLst>
          </p:cNvPr>
          <p:cNvSpPr/>
          <p:nvPr/>
        </p:nvSpPr>
        <p:spPr>
          <a:xfrm>
            <a:off x="2473779" y="4601483"/>
            <a:ext cx="302078" cy="469371"/>
          </a:xfrm>
          <a:prstGeom prst="down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Flecha: hacia abajo 11">
            <a:extLst>
              <a:ext uri="{FF2B5EF4-FFF2-40B4-BE49-F238E27FC236}">
                <a16:creationId xmlns:a16="http://schemas.microsoft.com/office/drawing/2014/main" id="{B4419335-C87E-0A28-4FE1-4D65DD90301C}"/>
              </a:ext>
            </a:extLst>
          </p:cNvPr>
          <p:cNvSpPr/>
          <p:nvPr/>
        </p:nvSpPr>
        <p:spPr>
          <a:xfrm>
            <a:off x="9391650" y="4533960"/>
            <a:ext cx="302078" cy="469371"/>
          </a:xfrm>
          <a:prstGeom prst="down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3" name="Flecha: hacia abajo 12">
            <a:extLst>
              <a:ext uri="{FF2B5EF4-FFF2-40B4-BE49-F238E27FC236}">
                <a16:creationId xmlns:a16="http://schemas.microsoft.com/office/drawing/2014/main" id="{E09C0A16-056E-B223-3D7D-A9C8EB89843B}"/>
              </a:ext>
            </a:extLst>
          </p:cNvPr>
          <p:cNvSpPr/>
          <p:nvPr/>
        </p:nvSpPr>
        <p:spPr>
          <a:xfrm>
            <a:off x="2473779" y="3544312"/>
            <a:ext cx="302078" cy="469371"/>
          </a:xfrm>
          <a:prstGeom prst="down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Flecha: hacia abajo 13">
            <a:extLst>
              <a:ext uri="{FF2B5EF4-FFF2-40B4-BE49-F238E27FC236}">
                <a16:creationId xmlns:a16="http://schemas.microsoft.com/office/drawing/2014/main" id="{85454191-1096-780E-A097-5D167F27F583}"/>
              </a:ext>
            </a:extLst>
          </p:cNvPr>
          <p:cNvSpPr/>
          <p:nvPr/>
        </p:nvSpPr>
        <p:spPr>
          <a:xfrm>
            <a:off x="9367158" y="3544312"/>
            <a:ext cx="302078" cy="469371"/>
          </a:xfrm>
          <a:prstGeom prst="downArrow">
            <a:avLst/>
          </a:prstGeom>
          <a:solidFill>
            <a:srgbClr val="EE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89330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BA2697A-DC63-3C60-2ED1-AC877F96C4EE}"/>
              </a:ext>
            </a:extLst>
          </p:cNvPr>
          <p:cNvSpPr txBox="1"/>
          <p:nvPr/>
        </p:nvSpPr>
        <p:spPr>
          <a:xfrm>
            <a:off x="5161869" y="326571"/>
            <a:ext cx="1868261" cy="923330"/>
          </a:xfrm>
          <a:prstGeom prst="rect">
            <a:avLst/>
          </a:prstGeom>
          <a:solidFill>
            <a:schemeClr val="accent2"/>
          </a:solidFill>
        </p:spPr>
        <p:txBody>
          <a:bodyPr wrap="square" rtlCol="0">
            <a:spAutoFit/>
          </a:bodyPr>
          <a:lstStyle/>
          <a:p>
            <a:r>
              <a:rPr lang="es-CO" sz="1800" kern="100" dirty="0">
                <a:solidFill>
                  <a:srgbClr val="000000"/>
                </a:solidFill>
                <a:effectLst/>
                <a:latin typeface="Aptos" panose="020B0004020202020204" pitchFamily="34" charset="0"/>
                <a:ea typeface="+mn-ea"/>
                <a:cs typeface="Times New Roman" panose="02020603050405020304" pitchFamily="18" charset="0"/>
              </a:rPr>
              <a:t>Tiene CL, AC, KR, AK, DG, TV, AV y AU</a:t>
            </a:r>
            <a:endParaRPr lang="es-CO" dirty="0"/>
          </a:p>
        </p:txBody>
      </p:sp>
      <p:sp>
        <p:nvSpPr>
          <p:cNvPr id="5" name="CuadroTexto 4">
            <a:extLst>
              <a:ext uri="{FF2B5EF4-FFF2-40B4-BE49-F238E27FC236}">
                <a16:creationId xmlns:a16="http://schemas.microsoft.com/office/drawing/2014/main" id="{8A0941F7-DECF-89AF-D0D0-2587D69A1CFA}"/>
              </a:ext>
            </a:extLst>
          </p:cNvPr>
          <p:cNvSpPr txBox="1"/>
          <p:nvPr/>
        </p:nvSpPr>
        <p:spPr>
          <a:xfrm>
            <a:off x="4006813" y="932292"/>
            <a:ext cx="373820" cy="369332"/>
          </a:xfrm>
          <a:prstGeom prst="rect">
            <a:avLst/>
          </a:prstGeom>
          <a:noFill/>
        </p:spPr>
        <p:txBody>
          <a:bodyPr wrap="none" rtlCol="0">
            <a:spAutoFit/>
          </a:bodyPr>
          <a:lstStyle/>
          <a:p>
            <a:r>
              <a:rPr lang="es-ES" dirty="0"/>
              <a:t>SI</a:t>
            </a:r>
            <a:endParaRPr lang="es-CO" dirty="0"/>
          </a:p>
        </p:txBody>
      </p:sp>
      <p:sp>
        <p:nvSpPr>
          <p:cNvPr id="6" name="CuadroTexto 5">
            <a:extLst>
              <a:ext uri="{FF2B5EF4-FFF2-40B4-BE49-F238E27FC236}">
                <a16:creationId xmlns:a16="http://schemas.microsoft.com/office/drawing/2014/main" id="{82DCC36A-F8F8-FB85-DD43-B38D94C9FD0D}"/>
              </a:ext>
            </a:extLst>
          </p:cNvPr>
          <p:cNvSpPr txBox="1"/>
          <p:nvPr/>
        </p:nvSpPr>
        <p:spPr>
          <a:xfrm>
            <a:off x="8063593" y="932292"/>
            <a:ext cx="516488" cy="369332"/>
          </a:xfrm>
          <a:prstGeom prst="rect">
            <a:avLst/>
          </a:prstGeom>
          <a:noFill/>
        </p:spPr>
        <p:txBody>
          <a:bodyPr wrap="none" rtlCol="0">
            <a:spAutoFit/>
          </a:bodyPr>
          <a:lstStyle/>
          <a:p>
            <a:r>
              <a:rPr lang="es-ES" dirty="0"/>
              <a:t>NO</a:t>
            </a:r>
            <a:endParaRPr lang="es-CO" dirty="0"/>
          </a:p>
        </p:txBody>
      </p:sp>
      <p:sp>
        <p:nvSpPr>
          <p:cNvPr id="7" name="CuadroTexto 6">
            <a:extLst>
              <a:ext uri="{FF2B5EF4-FFF2-40B4-BE49-F238E27FC236}">
                <a16:creationId xmlns:a16="http://schemas.microsoft.com/office/drawing/2014/main" id="{D2F5F9CD-8075-2484-EF1F-2E97F5190D50}"/>
              </a:ext>
            </a:extLst>
          </p:cNvPr>
          <p:cNvSpPr txBox="1"/>
          <p:nvPr/>
        </p:nvSpPr>
        <p:spPr>
          <a:xfrm>
            <a:off x="3075648" y="1670956"/>
            <a:ext cx="1806085" cy="369332"/>
          </a:xfrm>
          <a:prstGeom prst="rect">
            <a:avLst/>
          </a:prstGeom>
          <a:solidFill>
            <a:schemeClr val="accent2"/>
          </a:solidFill>
        </p:spPr>
        <p:txBody>
          <a:bodyPr wrap="square" rtlCol="0">
            <a:spAutoFit/>
          </a:bodyPr>
          <a:lstStyle/>
          <a:p>
            <a:r>
              <a:rPr lang="es-ES" dirty="0"/>
              <a:t>CASO 1 O 3 O 4</a:t>
            </a:r>
            <a:endParaRPr lang="es-CO" dirty="0"/>
          </a:p>
        </p:txBody>
      </p:sp>
      <p:cxnSp>
        <p:nvCxnSpPr>
          <p:cNvPr id="9" name="Conector: angular 8">
            <a:extLst>
              <a:ext uri="{FF2B5EF4-FFF2-40B4-BE49-F238E27FC236}">
                <a16:creationId xmlns:a16="http://schemas.microsoft.com/office/drawing/2014/main" id="{44D92D17-FCAE-242C-DD69-5C7270ED5E08}"/>
              </a:ext>
            </a:extLst>
          </p:cNvPr>
          <p:cNvCxnSpPr>
            <a:cxnSpLocks/>
            <a:stCxn id="4" idx="2"/>
            <a:endCxn id="7" idx="0"/>
          </p:cNvCxnSpPr>
          <p:nvPr/>
        </p:nvCxnSpPr>
        <p:spPr>
          <a:xfrm rot="5400000">
            <a:off x="4826819" y="401774"/>
            <a:ext cx="421055" cy="2117309"/>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CuadroTexto 9">
            <a:extLst>
              <a:ext uri="{FF2B5EF4-FFF2-40B4-BE49-F238E27FC236}">
                <a16:creationId xmlns:a16="http://schemas.microsoft.com/office/drawing/2014/main" id="{65E3F05A-9F74-CCD4-4156-1DD0951D61BC}"/>
              </a:ext>
            </a:extLst>
          </p:cNvPr>
          <p:cNvSpPr txBox="1"/>
          <p:nvPr/>
        </p:nvSpPr>
        <p:spPr>
          <a:xfrm>
            <a:off x="4583939" y="2379966"/>
            <a:ext cx="1107996" cy="246221"/>
          </a:xfrm>
          <a:prstGeom prst="rect">
            <a:avLst/>
          </a:prstGeom>
          <a:solidFill>
            <a:srgbClr val="FFFF00"/>
          </a:solidFill>
        </p:spPr>
        <p:txBody>
          <a:bodyPr wrap="none" rtlCol="0">
            <a:spAutoFit/>
          </a:bodyPr>
          <a:lstStyle/>
          <a:p>
            <a:r>
              <a:rPr lang="es-ES" sz="1000" dirty="0"/>
              <a:t>Tiene SM -	</a:t>
            </a:r>
            <a:endParaRPr lang="es-CO" sz="1000" dirty="0"/>
          </a:p>
        </p:txBody>
      </p:sp>
      <p:sp>
        <p:nvSpPr>
          <p:cNvPr id="12" name="CuadroTexto 11">
            <a:extLst>
              <a:ext uri="{FF2B5EF4-FFF2-40B4-BE49-F238E27FC236}">
                <a16:creationId xmlns:a16="http://schemas.microsoft.com/office/drawing/2014/main" id="{D950037C-987F-F89E-0E8A-FE8CAEEA85B5}"/>
              </a:ext>
            </a:extLst>
          </p:cNvPr>
          <p:cNvSpPr txBox="1"/>
          <p:nvPr/>
        </p:nvSpPr>
        <p:spPr>
          <a:xfrm>
            <a:off x="5747402" y="2779316"/>
            <a:ext cx="373820" cy="369332"/>
          </a:xfrm>
          <a:prstGeom prst="rect">
            <a:avLst/>
          </a:prstGeom>
          <a:noFill/>
        </p:spPr>
        <p:txBody>
          <a:bodyPr wrap="none" rtlCol="0">
            <a:spAutoFit/>
          </a:bodyPr>
          <a:lstStyle/>
          <a:p>
            <a:r>
              <a:rPr lang="es-ES" dirty="0"/>
              <a:t>SI</a:t>
            </a:r>
            <a:endParaRPr lang="es-CO" dirty="0"/>
          </a:p>
        </p:txBody>
      </p:sp>
      <p:sp>
        <p:nvSpPr>
          <p:cNvPr id="13" name="CuadroTexto 12">
            <a:extLst>
              <a:ext uri="{FF2B5EF4-FFF2-40B4-BE49-F238E27FC236}">
                <a16:creationId xmlns:a16="http://schemas.microsoft.com/office/drawing/2014/main" id="{CFC98501-7035-3EB4-D6D1-C60D71DA895D}"/>
              </a:ext>
            </a:extLst>
          </p:cNvPr>
          <p:cNvSpPr txBox="1"/>
          <p:nvPr/>
        </p:nvSpPr>
        <p:spPr>
          <a:xfrm>
            <a:off x="1625029" y="2235471"/>
            <a:ext cx="516488" cy="369332"/>
          </a:xfrm>
          <a:prstGeom prst="rect">
            <a:avLst/>
          </a:prstGeom>
          <a:noFill/>
        </p:spPr>
        <p:txBody>
          <a:bodyPr wrap="none" rtlCol="0">
            <a:spAutoFit/>
          </a:bodyPr>
          <a:lstStyle/>
          <a:p>
            <a:r>
              <a:rPr lang="es-ES" dirty="0"/>
              <a:t>NO</a:t>
            </a:r>
            <a:endParaRPr lang="es-CO" dirty="0"/>
          </a:p>
        </p:txBody>
      </p:sp>
      <p:cxnSp>
        <p:nvCxnSpPr>
          <p:cNvPr id="15" name="Conector: angular 14">
            <a:extLst>
              <a:ext uri="{FF2B5EF4-FFF2-40B4-BE49-F238E27FC236}">
                <a16:creationId xmlns:a16="http://schemas.microsoft.com/office/drawing/2014/main" id="{72FD977F-314E-63AE-D6C7-E7C4124A277D}"/>
              </a:ext>
            </a:extLst>
          </p:cNvPr>
          <p:cNvCxnSpPr>
            <a:cxnSpLocks/>
            <a:stCxn id="7" idx="2"/>
            <a:endCxn id="66" idx="0"/>
          </p:cNvCxnSpPr>
          <p:nvPr/>
        </p:nvCxnSpPr>
        <p:spPr>
          <a:xfrm rot="16200000" flipH="1">
            <a:off x="4499441" y="1519538"/>
            <a:ext cx="1101031" cy="214253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ector: angular 17">
            <a:extLst>
              <a:ext uri="{FF2B5EF4-FFF2-40B4-BE49-F238E27FC236}">
                <a16:creationId xmlns:a16="http://schemas.microsoft.com/office/drawing/2014/main" id="{1A7677FC-67F1-CFA9-BFC7-D09729F6B03B}"/>
              </a:ext>
            </a:extLst>
          </p:cNvPr>
          <p:cNvCxnSpPr>
            <a:cxnSpLocks/>
            <a:stCxn id="7" idx="2"/>
            <a:endCxn id="19" idx="0"/>
          </p:cNvCxnSpPr>
          <p:nvPr/>
        </p:nvCxnSpPr>
        <p:spPr>
          <a:xfrm rot="5400000">
            <a:off x="2186208" y="724843"/>
            <a:ext cx="477039" cy="3107929"/>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CuadroTexto 18">
            <a:extLst>
              <a:ext uri="{FF2B5EF4-FFF2-40B4-BE49-F238E27FC236}">
                <a16:creationId xmlns:a16="http://schemas.microsoft.com/office/drawing/2014/main" id="{98F7C918-D43C-5782-BD68-5928108BC66C}"/>
              </a:ext>
            </a:extLst>
          </p:cNvPr>
          <p:cNvSpPr txBox="1"/>
          <p:nvPr/>
        </p:nvSpPr>
        <p:spPr>
          <a:xfrm>
            <a:off x="363277" y="2517327"/>
            <a:ext cx="1014970" cy="369332"/>
          </a:xfrm>
          <a:prstGeom prst="rect">
            <a:avLst/>
          </a:prstGeom>
          <a:solidFill>
            <a:srgbClr val="00B0F0"/>
          </a:solidFill>
        </p:spPr>
        <p:txBody>
          <a:bodyPr wrap="square" rtlCol="0">
            <a:spAutoFit/>
          </a:bodyPr>
          <a:lstStyle/>
          <a:p>
            <a:r>
              <a:rPr lang="es-ES" dirty="0"/>
              <a:t>CASO 1</a:t>
            </a:r>
            <a:endParaRPr lang="es-CO" dirty="0"/>
          </a:p>
        </p:txBody>
      </p:sp>
      <p:sp>
        <p:nvSpPr>
          <p:cNvPr id="25" name="CuadroTexto 24">
            <a:extLst>
              <a:ext uri="{FF2B5EF4-FFF2-40B4-BE49-F238E27FC236}">
                <a16:creationId xmlns:a16="http://schemas.microsoft.com/office/drawing/2014/main" id="{C29A38CF-5203-8ABC-5BE8-64594002ACEE}"/>
              </a:ext>
            </a:extLst>
          </p:cNvPr>
          <p:cNvSpPr txBox="1"/>
          <p:nvPr/>
        </p:nvSpPr>
        <p:spPr>
          <a:xfrm>
            <a:off x="999404" y="3614969"/>
            <a:ext cx="516488" cy="369332"/>
          </a:xfrm>
          <a:prstGeom prst="rect">
            <a:avLst/>
          </a:prstGeom>
          <a:noFill/>
        </p:spPr>
        <p:txBody>
          <a:bodyPr wrap="none" rtlCol="0">
            <a:spAutoFit/>
          </a:bodyPr>
          <a:lstStyle/>
          <a:p>
            <a:r>
              <a:rPr lang="es-ES" dirty="0"/>
              <a:t>NO</a:t>
            </a:r>
            <a:endParaRPr lang="es-CO" dirty="0"/>
          </a:p>
        </p:txBody>
      </p:sp>
      <p:sp>
        <p:nvSpPr>
          <p:cNvPr id="26" name="CuadroTexto 25">
            <a:extLst>
              <a:ext uri="{FF2B5EF4-FFF2-40B4-BE49-F238E27FC236}">
                <a16:creationId xmlns:a16="http://schemas.microsoft.com/office/drawing/2014/main" id="{3EC35A45-4B96-310F-9187-633CE83D8545}"/>
              </a:ext>
            </a:extLst>
          </p:cNvPr>
          <p:cNvSpPr txBox="1"/>
          <p:nvPr/>
        </p:nvSpPr>
        <p:spPr>
          <a:xfrm>
            <a:off x="693159" y="4339642"/>
            <a:ext cx="1014970" cy="369332"/>
          </a:xfrm>
          <a:prstGeom prst="rect">
            <a:avLst/>
          </a:prstGeom>
          <a:solidFill>
            <a:srgbClr val="00B0F0"/>
          </a:solidFill>
        </p:spPr>
        <p:txBody>
          <a:bodyPr wrap="square" rtlCol="0">
            <a:spAutoFit/>
          </a:bodyPr>
          <a:lstStyle/>
          <a:p>
            <a:r>
              <a:rPr lang="es-ES" dirty="0"/>
              <a:t>CASO 4</a:t>
            </a:r>
            <a:endParaRPr lang="es-CO" dirty="0"/>
          </a:p>
        </p:txBody>
      </p:sp>
      <p:sp>
        <p:nvSpPr>
          <p:cNvPr id="34" name="CuadroTexto 33">
            <a:extLst>
              <a:ext uri="{FF2B5EF4-FFF2-40B4-BE49-F238E27FC236}">
                <a16:creationId xmlns:a16="http://schemas.microsoft.com/office/drawing/2014/main" id="{B7E8CE08-9132-2701-B21F-9B524203D894}"/>
              </a:ext>
            </a:extLst>
          </p:cNvPr>
          <p:cNvSpPr txBox="1"/>
          <p:nvPr/>
        </p:nvSpPr>
        <p:spPr>
          <a:xfrm>
            <a:off x="8321837" y="1670956"/>
            <a:ext cx="1377334" cy="369332"/>
          </a:xfrm>
          <a:prstGeom prst="rect">
            <a:avLst/>
          </a:prstGeom>
          <a:solidFill>
            <a:schemeClr val="accent2"/>
          </a:solidFill>
        </p:spPr>
        <p:txBody>
          <a:bodyPr wrap="square" rtlCol="0">
            <a:spAutoFit/>
          </a:bodyPr>
          <a:lstStyle/>
          <a:p>
            <a:r>
              <a:rPr lang="es-ES" dirty="0"/>
              <a:t>CASO 2 O 5</a:t>
            </a:r>
            <a:endParaRPr lang="es-CO" dirty="0"/>
          </a:p>
        </p:txBody>
      </p:sp>
      <p:cxnSp>
        <p:nvCxnSpPr>
          <p:cNvPr id="36" name="Conector: angular 35">
            <a:extLst>
              <a:ext uri="{FF2B5EF4-FFF2-40B4-BE49-F238E27FC236}">
                <a16:creationId xmlns:a16="http://schemas.microsoft.com/office/drawing/2014/main" id="{41CEB635-976C-CB78-3C5F-B88D00D6E499}"/>
              </a:ext>
            </a:extLst>
          </p:cNvPr>
          <p:cNvCxnSpPr>
            <a:stCxn id="4" idx="2"/>
            <a:endCxn id="34" idx="0"/>
          </p:cNvCxnSpPr>
          <p:nvPr/>
        </p:nvCxnSpPr>
        <p:spPr>
          <a:xfrm rot="16200000" flipH="1">
            <a:off x="7342725" y="3176"/>
            <a:ext cx="421055" cy="2914504"/>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37" name="CuadroTexto 36">
            <a:extLst>
              <a:ext uri="{FF2B5EF4-FFF2-40B4-BE49-F238E27FC236}">
                <a16:creationId xmlns:a16="http://schemas.microsoft.com/office/drawing/2014/main" id="{0027C3B4-6190-8B56-B276-63A256701E77}"/>
              </a:ext>
            </a:extLst>
          </p:cNvPr>
          <p:cNvSpPr txBox="1"/>
          <p:nvPr/>
        </p:nvSpPr>
        <p:spPr>
          <a:xfrm>
            <a:off x="8967998" y="2327224"/>
            <a:ext cx="1593706" cy="246221"/>
          </a:xfrm>
          <a:prstGeom prst="rect">
            <a:avLst/>
          </a:prstGeom>
          <a:solidFill>
            <a:srgbClr val="FFFF00"/>
          </a:solidFill>
        </p:spPr>
        <p:txBody>
          <a:bodyPr wrap="none" rtlCol="0">
            <a:spAutoFit/>
          </a:bodyPr>
          <a:lstStyle/>
          <a:p>
            <a:r>
              <a:rPr lang="es-ES" sz="1000" dirty="0"/>
              <a:t>TIENE BR, UR,SM, MZ, CD</a:t>
            </a:r>
            <a:endParaRPr lang="es-CO" sz="1000" dirty="0"/>
          </a:p>
        </p:txBody>
      </p:sp>
      <p:sp>
        <p:nvSpPr>
          <p:cNvPr id="38" name="CuadroTexto 37">
            <a:extLst>
              <a:ext uri="{FF2B5EF4-FFF2-40B4-BE49-F238E27FC236}">
                <a16:creationId xmlns:a16="http://schemas.microsoft.com/office/drawing/2014/main" id="{63A5536B-4639-1E57-A799-C5DADBF10550}"/>
              </a:ext>
            </a:extLst>
          </p:cNvPr>
          <p:cNvSpPr txBox="1"/>
          <p:nvPr/>
        </p:nvSpPr>
        <p:spPr>
          <a:xfrm>
            <a:off x="9697722" y="3257349"/>
            <a:ext cx="373820" cy="369332"/>
          </a:xfrm>
          <a:prstGeom prst="rect">
            <a:avLst/>
          </a:prstGeom>
          <a:noFill/>
        </p:spPr>
        <p:txBody>
          <a:bodyPr wrap="none" rtlCol="0">
            <a:spAutoFit/>
          </a:bodyPr>
          <a:lstStyle/>
          <a:p>
            <a:r>
              <a:rPr lang="es-ES" dirty="0"/>
              <a:t>SI</a:t>
            </a:r>
            <a:endParaRPr lang="es-CO" dirty="0"/>
          </a:p>
        </p:txBody>
      </p:sp>
      <p:sp>
        <p:nvSpPr>
          <p:cNvPr id="39" name="CuadroTexto 38">
            <a:extLst>
              <a:ext uri="{FF2B5EF4-FFF2-40B4-BE49-F238E27FC236}">
                <a16:creationId xmlns:a16="http://schemas.microsoft.com/office/drawing/2014/main" id="{982E7BEC-019B-968D-FC1A-2FD78FA46D92}"/>
              </a:ext>
            </a:extLst>
          </p:cNvPr>
          <p:cNvSpPr txBox="1"/>
          <p:nvPr/>
        </p:nvSpPr>
        <p:spPr>
          <a:xfrm>
            <a:off x="8097425" y="2994368"/>
            <a:ext cx="516488" cy="369332"/>
          </a:xfrm>
          <a:prstGeom prst="rect">
            <a:avLst/>
          </a:prstGeom>
          <a:noFill/>
        </p:spPr>
        <p:txBody>
          <a:bodyPr wrap="none" rtlCol="0">
            <a:spAutoFit/>
          </a:bodyPr>
          <a:lstStyle/>
          <a:p>
            <a:r>
              <a:rPr lang="es-ES" dirty="0"/>
              <a:t>NO</a:t>
            </a:r>
            <a:endParaRPr lang="es-CO" dirty="0"/>
          </a:p>
        </p:txBody>
      </p:sp>
      <p:cxnSp>
        <p:nvCxnSpPr>
          <p:cNvPr id="40" name="Conector: angular 39">
            <a:extLst>
              <a:ext uri="{FF2B5EF4-FFF2-40B4-BE49-F238E27FC236}">
                <a16:creationId xmlns:a16="http://schemas.microsoft.com/office/drawing/2014/main" id="{4B984B9E-26C7-D5F3-000C-FD7F59CE1215}"/>
              </a:ext>
            </a:extLst>
          </p:cNvPr>
          <p:cNvCxnSpPr>
            <a:cxnSpLocks/>
            <a:stCxn id="34" idx="2"/>
            <a:endCxn id="46" idx="1"/>
          </p:cNvCxnSpPr>
          <p:nvPr/>
        </p:nvCxnSpPr>
        <p:spPr>
          <a:xfrm rot="16200000" flipH="1">
            <a:off x="9064795" y="1985997"/>
            <a:ext cx="1265854" cy="1374436"/>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Conector: angular 40">
            <a:extLst>
              <a:ext uri="{FF2B5EF4-FFF2-40B4-BE49-F238E27FC236}">
                <a16:creationId xmlns:a16="http://schemas.microsoft.com/office/drawing/2014/main" id="{107A54AD-0ABF-3C2C-06A2-35509686672F}"/>
              </a:ext>
            </a:extLst>
          </p:cNvPr>
          <p:cNvCxnSpPr>
            <a:cxnSpLocks/>
            <a:stCxn id="34" idx="2"/>
            <a:endCxn id="44" idx="0"/>
          </p:cNvCxnSpPr>
          <p:nvPr/>
        </p:nvCxnSpPr>
        <p:spPr>
          <a:xfrm rot="5400000">
            <a:off x="7879845" y="2233039"/>
            <a:ext cx="1323410" cy="937908"/>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44" name="CuadroTexto 43">
            <a:extLst>
              <a:ext uri="{FF2B5EF4-FFF2-40B4-BE49-F238E27FC236}">
                <a16:creationId xmlns:a16="http://schemas.microsoft.com/office/drawing/2014/main" id="{8678E00D-2DB8-5051-8E97-AD8342D5AD30}"/>
              </a:ext>
            </a:extLst>
          </p:cNvPr>
          <p:cNvSpPr txBox="1"/>
          <p:nvPr/>
        </p:nvSpPr>
        <p:spPr>
          <a:xfrm>
            <a:off x="7565111" y="3363698"/>
            <a:ext cx="1014970" cy="369332"/>
          </a:xfrm>
          <a:prstGeom prst="rect">
            <a:avLst/>
          </a:prstGeom>
          <a:solidFill>
            <a:srgbClr val="00B0F0"/>
          </a:solidFill>
        </p:spPr>
        <p:txBody>
          <a:bodyPr wrap="square" rtlCol="0">
            <a:spAutoFit/>
          </a:bodyPr>
          <a:lstStyle/>
          <a:p>
            <a:r>
              <a:rPr lang="es-ES" dirty="0"/>
              <a:t>CASO 5</a:t>
            </a:r>
            <a:endParaRPr lang="es-CO" dirty="0"/>
          </a:p>
        </p:txBody>
      </p:sp>
      <p:sp>
        <p:nvSpPr>
          <p:cNvPr id="46" name="CuadroTexto 45">
            <a:extLst>
              <a:ext uri="{FF2B5EF4-FFF2-40B4-BE49-F238E27FC236}">
                <a16:creationId xmlns:a16="http://schemas.microsoft.com/office/drawing/2014/main" id="{174CD00C-D0B2-7E77-0180-ED574E782C31}"/>
              </a:ext>
            </a:extLst>
          </p:cNvPr>
          <p:cNvSpPr txBox="1"/>
          <p:nvPr/>
        </p:nvSpPr>
        <p:spPr>
          <a:xfrm>
            <a:off x="10384940" y="3121476"/>
            <a:ext cx="1014970" cy="369332"/>
          </a:xfrm>
          <a:prstGeom prst="rect">
            <a:avLst/>
          </a:prstGeom>
          <a:solidFill>
            <a:srgbClr val="00B0F0"/>
          </a:solidFill>
        </p:spPr>
        <p:txBody>
          <a:bodyPr wrap="square" rtlCol="0">
            <a:spAutoFit/>
          </a:bodyPr>
          <a:lstStyle/>
          <a:p>
            <a:r>
              <a:rPr lang="es-ES" dirty="0"/>
              <a:t>CASO 2</a:t>
            </a:r>
            <a:endParaRPr lang="es-CO" dirty="0"/>
          </a:p>
        </p:txBody>
      </p:sp>
      <p:cxnSp>
        <p:nvCxnSpPr>
          <p:cNvPr id="22" name="Conector: angular 21">
            <a:extLst>
              <a:ext uri="{FF2B5EF4-FFF2-40B4-BE49-F238E27FC236}">
                <a16:creationId xmlns:a16="http://schemas.microsoft.com/office/drawing/2014/main" id="{653042C2-5F11-4C0F-5367-D58CD1075888}"/>
              </a:ext>
            </a:extLst>
          </p:cNvPr>
          <p:cNvCxnSpPr>
            <a:cxnSpLocks/>
            <a:stCxn id="55" idx="2"/>
            <a:endCxn id="64" idx="0"/>
          </p:cNvCxnSpPr>
          <p:nvPr/>
        </p:nvCxnSpPr>
        <p:spPr>
          <a:xfrm rot="16200000" flipH="1">
            <a:off x="3533369" y="3198146"/>
            <a:ext cx="821863" cy="1461127"/>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CuadroTexto 34">
            <a:extLst>
              <a:ext uri="{FF2B5EF4-FFF2-40B4-BE49-F238E27FC236}">
                <a16:creationId xmlns:a16="http://schemas.microsoft.com/office/drawing/2014/main" id="{65E6C0B2-0DD2-80A7-2566-C3F019CA44DB}"/>
              </a:ext>
            </a:extLst>
          </p:cNvPr>
          <p:cNvSpPr txBox="1"/>
          <p:nvPr/>
        </p:nvSpPr>
        <p:spPr>
          <a:xfrm>
            <a:off x="4077889" y="3618460"/>
            <a:ext cx="373820" cy="369332"/>
          </a:xfrm>
          <a:prstGeom prst="rect">
            <a:avLst/>
          </a:prstGeom>
          <a:noFill/>
        </p:spPr>
        <p:txBody>
          <a:bodyPr wrap="none" rtlCol="0">
            <a:spAutoFit/>
          </a:bodyPr>
          <a:lstStyle/>
          <a:p>
            <a:r>
              <a:rPr lang="es-ES" dirty="0"/>
              <a:t>SI</a:t>
            </a:r>
            <a:endParaRPr lang="es-CO" dirty="0"/>
          </a:p>
        </p:txBody>
      </p:sp>
      <p:cxnSp>
        <p:nvCxnSpPr>
          <p:cNvPr id="51" name="Conector: angular 50">
            <a:extLst>
              <a:ext uri="{FF2B5EF4-FFF2-40B4-BE49-F238E27FC236}">
                <a16:creationId xmlns:a16="http://schemas.microsoft.com/office/drawing/2014/main" id="{91CB975C-3173-B2E6-6B95-1EEDB51A695D}"/>
              </a:ext>
            </a:extLst>
          </p:cNvPr>
          <p:cNvCxnSpPr>
            <a:cxnSpLocks/>
            <a:stCxn id="7" idx="2"/>
            <a:endCxn id="55" idx="0"/>
          </p:cNvCxnSpPr>
          <p:nvPr/>
        </p:nvCxnSpPr>
        <p:spPr>
          <a:xfrm rot="5400000">
            <a:off x="3042135" y="2211890"/>
            <a:ext cx="1108159" cy="764954"/>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CuadroTexto 53">
            <a:extLst>
              <a:ext uri="{FF2B5EF4-FFF2-40B4-BE49-F238E27FC236}">
                <a16:creationId xmlns:a16="http://schemas.microsoft.com/office/drawing/2014/main" id="{31A0496E-FCC3-5DD0-6696-AFB3394E60A1}"/>
              </a:ext>
            </a:extLst>
          </p:cNvPr>
          <p:cNvSpPr txBox="1"/>
          <p:nvPr/>
        </p:nvSpPr>
        <p:spPr>
          <a:xfrm>
            <a:off x="3196988" y="2713996"/>
            <a:ext cx="1125313" cy="246221"/>
          </a:xfrm>
          <a:prstGeom prst="rect">
            <a:avLst/>
          </a:prstGeom>
          <a:solidFill>
            <a:srgbClr val="FFFF00"/>
          </a:solidFill>
        </p:spPr>
        <p:txBody>
          <a:bodyPr wrap="square">
            <a:spAutoFit/>
          </a:bodyPr>
          <a:lstStyle/>
          <a:p>
            <a:r>
              <a:rPr lang="es-ES" sz="1000" dirty="0"/>
              <a:t>TIENE BR</a:t>
            </a:r>
            <a:endParaRPr lang="es-CO" sz="1000" dirty="0"/>
          </a:p>
        </p:txBody>
      </p:sp>
      <p:sp>
        <p:nvSpPr>
          <p:cNvPr id="55" name="CuadroTexto 54">
            <a:extLst>
              <a:ext uri="{FF2B5EF4-FFF2-40B4-BE49-F238E27FC236}">
                <a16:creationId xmlns:a16="http://schemas.microsoft.com/office/drawing/2014/main" id="{E830A131-67B1-51E7-9D13-463DE5CF6CA1}"/>
              </a:ext>
            </a:extLst>
          </p:cNvPr>
          <p:cNvSpPr txBox="1"/>
          <p:nvPr/>
        </p:nvSpPr>
        <p:spPr>
          <a:xfrm>
            <a:off x="2459468" y="3148447"/>
            <a:ext cx="1508537" cy="369332"/>
          </a:xfrm>
          <a:prstGeom prst="rect">
            <a:avLst/>
          </a:prstGeom>
          <a:solidFill>
            <a:schemeClr val="accent2"/>
          </a:solidFill>
        </p:spPr>
        <p:txBody>
          <a:bodyPr wrap="square" rtlCol="0">
            <a:spAutoFit/>
          </a:bodyPr>
          <a:lstStyle/>
          <a:p>
            <a:r>
              <a:rPr lang="es-ES" dirty="0"/>
              <a:t>CASO 3 O 4</a:t>
            </a:r>
            <a:endParaRPr lang="es-CO" dirty="0"/>
          </a:p>
        </p:txBody>
      </p:sp>
      <p:cxnSp>
        <p:nvCxnSpPr>
          <p:cNvPr id="58" name="Conector: angular 57">
            <a:extLst>
              <a:ext uri="{FF2B5EF4-FFF2-40B4-BE49-F238E27FC236}">
                <a16:creationId xmlns:a16="http://schemas.microsoft.com/office/drawing/2014/main" id="{EF7E05B5-AB3F-0D88-1133-B22E6A0CDA48}"/>
              </a:ext>
            </a:extLst>
          </p:cNvPr>
          <p:cNvCxnSpPr>
            <a:cxnSpLocks/>
            <a:stCxn id="55" idx="2"/>
            <a:endCxn id="26" idx="0"/>
          </p:cNvCxnSpPr>
          <p:nvPr/>
        </p:nvCxnSpPr>
        <p:spPr>
          <a:xfrm rot="5400000">
            <a:off x="1796260" y="2922164"/>
            <a:ext cx="821863" cy="2013093"/>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61" name="CuadroTexto 60">
            <a:extLst>
              <a:ext uri="{FF2B5EF4-FFF2-40B4-BE49-F238E27FC236}">
                <a16:creationId xmlns:a16="http://schemas.microsoft.com/office/drawing/2014/main" id="{D9D4CA7B-8924-4DBD-5DD2-C36370333711}"/>
              </a:ext>
            </a:extLst>
          </p:cNvPr>
          <p:cNvSpPr txBox="1"/>
          <p:nvPr/>
        </p:nvSpPr>
        <p:spPr>
          <a:xfrm>
            <a:off x="2330982" y="3698085"/>
            <a:ext cx="1697846" cy="276999"/>
          </a:xfrm>
          <a:prstGeom prst="rect">
            <a:avLst/>
          </a:prstGeom>
          <a:solidFill>
            <a:srgbClr val="FFFF00"/>
          </a:solidFill>
        </p:spPr>
        <p:txBody>
          <a:bodyPr wrap="square" rtlCol="0">
            <a:spAutoFit/>
          </a:bodyPr>
          <a:lstStyle/>
          <a:p>
            <a:r>
              <a:rPr lang="es-ES" sz="1200" dirty="0"/>
              <a:t>ABREVIATURA CASO3</a:t>
            </a:r>
            <a:endParaRPr lang="es-CO" sz="1200" dirty="0"/>
          </a:p>
        </p:txBody>
      </p:sp>
      <p:sp>
        <p:nvSpPr>
          <p:cNvPr id="64" name="CuadroTexto 63">
            <a:extLst>
              <a:ext uri="{FF2B5EF4-FFF2-40B4-BE49-F238E27FC236}">
                <a16:creationId xmlns:a16="http://schemas.microsoft.com/office/drawing/2014/main" id="{BBBC4DDE-5D65-CD58-69E1-5ADC284387F3}"/>
              </a:ext>
            </a:extLst>
          </p:cNvPr>
          <p:cNvSpPr txBox="1"/>
          <p:nvPr/>
        </p:nvSpPr>
        <p:spPr>
          <a:xfrm>
            <a:off x="4167379" y="4339642"/>
            <a:ext cx="1014970" cy="369332"/>
          </a:xfrm>
          <a:prstGeom prst="rect">
            <a:avLst/>
          </a:prstGeom>
          <a:solidFill>
            <a:srgbClr val="00B0F0"/>
          </a:solidFill>
        </p:spPr>
        <p:txBody>
          <a:bodyPr wrap="square" rtlCol="0">
            <a:spAutoFit/>
          </a:bodyPr>
          <a:lstStyle/>
          <a:p>
            <a:r>
              <a:rPr lang="es-ES" dirty="0"/>
              <a:t>CASO 3</a:t>
            </a:r>
            <a:endParaRPr lang="es-CO" dirty="0"/>
          </a:p>
        </p:txBody>
      </p:sp>
      <p:sp>
        <p:nvSpPr>
          <p:cNvPr id="66" name="CuadroTexto 65">
            <a:extLst>
              <a:ext uri="{FF2B5EF4-FFF2-40B4-BE49-F238E27FC236}">
                <a16:creationId xmlns:a16="http://schemas.microsoft.com/office/drawing/2014/main" id="{A31AB965-4E0F-ED1A-72AA-79FF8D843AD5}"/>
              </a:ext>
            </a:extLst>
          </p:cNvPr>
          <p:cNvSpPr txBox="1"/>
          <p:nvPr/>
        </p:nvSpPr>
        <p:spPr>
          <a:xfrm>
            <a:off x="5613736" y="3141319"/>
            <a:ext cx="1014970" cy="369332"/>
          </a:xfrm>
          <a:prstGeom prst="rect">
            <a:avLst/>
          </a:prstGeom>
          <a:solidFill>
            <a:srgbClr val="00B0F0"/>
          </a:solidFill>
        </p:spPr>
        <p:txBody>
          <a:bodyPr wrap="square" rtlCol="0">
            <a:spAutoFit/>
          </a:bodyPr>
          <a:lstStyle/>
          <a:p>
            <a:r>
              <a:rPr lang="es-ES" dirty="0"/>
              <a:t>CASO 3</a:t>
            </a:r>
            <a:endParaRPr lang="es-CO" dirty="0"/>
          </a:p>
        </p:txBody>
      </p:sp>
      <p:sp>
        <p:nvSpPr>
          <p:cNvPr id="78" name="CuadroTexto 77">
            <a:extLst>
              <a:ext uri="{FF2B5EF4-FFF2-40B4-BE49-F238E27FC236}">
                <a16:creationId xmlns:a16="http://schemas.microsoft.com/office/drawing/2014/main" id="{2575A5A9-792A-2014-0E0B-44CFB87B0846}"/>
              </a:ext>
            </a:extLst>
          </p:cNvPr>
          <p:cNvSpPr txBox="1"/>
          <p:nvPr/>
        </p:nvSpPr>
        <p:spPr>
          <a:xfrm>
            <a:off x="2322962" y="2029818"/>
            <a:ext cx="2803973" cy="246221"/>
          </a:xfrm>
          <a:prstGeom prst="rect">
            <a:avLst/>
          </a:prstGeom>
          <a:solidFill>
            <a:srgbClr val="FFFF00"/>
          </a:solidFill>
        </p:spPr>
        <p:txBody>
          <a:bodyPr wrap="none" rtlCol="0">
            <a:spAutoFit/>
          </a:bodyPr>
          <a:lstStyle/>
          <a:p>
            <a:r>
              <a:rPr lang="es-ES" sz="1000" dirty="0"/>
              <a:t>Tiene  alguna de estas abreviaturas: BR -SM -CD</a:t>
            </a:r>
            <a:endParaRPr lang="es-CO" sz="1000" dirty="0"/>
          </a:p>
        </p:txBody>
      </p:sp>
      <p:sp>
        <p:nvSpPr>
          <p:cNvPr id="2" name="CuadroTexto 1">
            <a:extLst>
              <a:ext uri="{FF2B5EF4-FFF2-40B4-BE49-F238E27FC236}">
                <a16:creationId xmlns:a16="http://schemas.microsoft.com/office/drawing/2014/main" id="{9D4A50A3-FAE9-DB2C-0209-802847935385}"/>
              </a:ext>
            </a:extLst>
          </p:cNvPr>
          <p:cNvSpPr txBox="1"/>
          <p:nvPr/>
        </p:nvSpPr>
        <p:spPr>
          <a:xfrm>
            <a:off x="512692" y="33307"/>
            <a:ext cx="2741161" cy="369332"/>
          </a:xfrm>
          <a:prstGeom prst="rect">
            <a:avLst/>
          </a:prstGeom>
          <a:solidFill>
            <a:schemeClr val="accent5">
              <a:lumMod val="60000"/>
              <a:lumOff val="40000"/>
            </a:schemeClr>
          </a:solidFill>
        </p:spPr>
        <p:txBody>
          <a:bodyPr wrap="square" rtlCol="0">
            <a:spAutoFit/>
          </a:bodyPr>
          <a:lstStyle/>
          <a:p>
            <a:r>
              <a:rPr lang="es-ES" dirty="0"/>
              <a:t>CASO IGAC</a:t>
            </a:r>
            <a:endParaRPr lang="es-CO" dirty="0"/>
          </a:p>
        </p:txBody>
      </p:sp>
      <p:graphicFrame>
        <p:nvGraphicFramePr>
          <p:cNvPr id="3" name="Tabla 2">
            <a:extLst>
              <a:ext uri="{FF2B5EF4-FFF2-40B4-BE49-F238E27FC236}">
                <a16:creationId xmlns:a16="http://schemas.microsoft.com/office/drawing/2014/main" id="{C38B646B-651D-0397-9965-F8897BAA013E}"/>
              </a:ext>
            </a:extLst>
          </p:cNvPr>
          <p:cNvGraphicFramePr>
            <a:graphicFrameLocks noGrp="1"/>
          </p:cNvGraphicFramePr>
          <p:nvPr>
            <p:extLst>
              <p:ext uri="{D42A27DB-BD31-4B8C-83A1-F6EECF244321}">
                <p14:modId xmlns:p14="http://schemas.microsoft.com/office/powerpoint/2010/main" val="1950205551"/>
              </p:ext>
            </p:extLst>
          </p:nvPr>
        </p:nvGraphicFramePr>
        <p:xfrm>
          <a:off x="2339048" y="4024689"/>
          <a:ext cx="1473200" cy="2476500"/>
        </p:xfrm>
        <a:graphic>
          <a:graphicData uri="http://schemas.openxmlformats.org/drawingml/2006/table">
            <a:tbl>
              <a:tblPr>
                <a:tableStyleId>{5C22544A-7EE6-4342-B048-85BDC9FD1C3A}</a:tableStyleId>
              </a:tblPr>
              <a:tblGrid>
                <a:gridCol w="1473200">
                  <a:extLst>
                    <a:ext uri="{9D8B030D-6E8A-4147-A177-3AD203B41FA5}">
                      <a16:colId xmlns:a16="http://schemas.microsoft.com/office/drawing/2014/main" val="1998318688"/>
                    </a:ext>
                  </a:extLst>
                </a:gridCol>
              </a:tblGrid>
              <a:tr h="190500">
                <a:tc>
                  <a:txBody>
                    <a:bodyPr/>
                    <a:lstStyle/>
                    <a:p>
                      <a:pPr algn="ctr" fontAlgn="ctr">
                        <a:buNone/>
                      </a:pPr>
                      <a:r>
                        <a:rPr lang="es-CO" sz="1100" u="none" strike="noStrike" dirty="0">
                          <a:effectLst/>
                        </a:rPr>
                        <a:t>AG</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43775994"/>
                  </a:ext>
                </a:extLst>
              </a:tr>
              <a:tr h="190500">
                <a:tc>
                  <a:txBody>
                    <a:bodyPr/>
                    <a:lstStyle/>
                    <a:p>
                      <a:pPr algn="ctr" fontAlgn="ctr">
                        <a:buNone/>
                      </a:pPr>
                      <a:r>
                        <a:rPr lang="es-CO" sz="1100" u="none" strike="noStrike" dirty="0">
                          <a:effectLst/>
                        </a:rPr>
                        <a:t>BQ</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524885612"/>
                  </a:ext>
                </a:extLst>
              </a:tr>
              <a:tr h="190500">
                <a:tc>
                  <a:txBody>
                    <a:bodyPr/>
                    <a:lstStyle/>
                    <a:p>
                      <a:pPr algn="ctr" fontAlgn="ctr">
                        <a:buNone/>
                      </a:pPr>
                      <a:r>
                        <a:rPr lang="es-CO" sz="1100" u="none" strike="noStrike" dirty="0">
                          <a:effectLst/>
                        </a:rPr>
                        <a:t>CN</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458810151"/>
                  </a:ext>
                </a:extLst>
              </a:tr>
              <a:tr h="190500">
                <a:tc>
                  <a:txBody>
                    <a:bodyPr/>
                    <a:lstStyle/>
                    <a:p>
                      <a:pPr algn="ctr" fontAlgn="ctr">
                        <a:buNone/>
                      </a:pPr>
                      <a:r>
                        <a:rPr lang="es-CO" sz="1100" u="none" strike="noStrike" dirty="0">
                          <a:effectLst/>
                        </a:rPr>
                        <a:t>CN</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56622603"/>
                  </a:ext>
                </a:extLst>
              </a:tr>
              <a:tr h="190500">
                <a:tc>
                  <a:txBody>
                    <a:bodyPr/>
                    <a:lstStyle/>
                    <a:p>
                      <a:pPr algn="ctr" fontAlgn="ctr">
                        <a:buNone/>
                      </a:pPr>
                      <a:r>
                        <a:rPr lang="es-CO" sz="1100" u="none" strike="noStrike" dirty="0">
                          <a:effectLst/>
                        </a:rPr>
                        <a:t>ED</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836056727"/>
                  </a:ext>
                </a:extLst>
              </a:tr>
              <a:tr h="190500">
                <a:tc>
                  <a:txBody>
                    <a:bodyPr/>
                    <a:lstStyle/>
                    <a:p>
                      <a:pPr algn="ctr" fontAlgn="ctr">
                        <a:buNone/>
                      </a:pPr>
                      <a:r>
                        <a:rPr lang="es-CO" sz="1100" u="none" strike="noStrike" dirty="0">
                          <a:effectLst/>
                        </a:rPr>
                        <a:t>ET</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128910360"/>
                  </a:ext>
                </a:extLst>
              </a:tr>
              <a:tr h="190500">
                <a:tc>
                  <a:txBody>
                    <a:bodyPr/>
                    <a:lstStyle/>
                    <a:p>
                      <a:pPr algn="ctr" fontAlgn="ctr">
                        <a:buNone/>
                      </a:pPr>
                      <a:r>
                        <a:rPr lang="es-CO" sz="1100" u="none" strike="noStrike" dirty="0">
                          <a:effectLst/>
                        </a:rPr>
                        <a:t>IN</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099897230"/>
                  </a:ext>
                </a:extLst>
              </a:tr>
              <a:tr h="190500">
                <a:tc>
                  <a:txBody>
                    <a:bodyPr/>
                    <a:lstStyle/>
                    <a:p>
                      <a:pPr algn="ctr" fontAlgn="ctr">
                        <a:buNone/>
                      </a:pPr>
                      <a:r>
                        <a:rPr lang="es-CO" sz="1100" u="none" strike="noStrike" dirty="0">
                          <a:effectLst/>
                        </a:rPr>
                        <a:t>AG</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853106074"/>
                  </a:ext>
                </a:extLst>
              </a:tr>
              <a:tr h="190500">
                <a:tc>
                  <a:txBody>
                    <a:bodyPr/>
                    <a:lstStyle/>
                    <a:p>
                      <a:pPr algn="ctr" fontAlgn="ctr">
                        <a:buNone/>
                      </a:pPr>
                      <a:r>
                        <a:rPr lang="es-CO" sz="1100" u="none" strike="noStrike" dirty="0">
                          <a:effectLst/>
                        </a:rPr>
                        <a:t>SECT</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847602218"/>
                  </a:ext>
                </a:extLst>
              </a:tr>
              <a:tr h="190500">
                <a:tc>
                  <a:txBody>
                    <a:bodyPr/>
                    <a:lstStyle/>
                    <a:p>
                      <a:pPr algn="ctr" fontAlgn="ctr">
                        <a:buNone/>
                      </a:pPr>
                      <a:r>
                        <a:rPr lang="es-CO" sz="1100" u="none" strike="noStrike" dirty="0">
                          <a:effectLst/>
                        </a:rPr>
                        <a:t>UR</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628306502"/>
                  </a:ext>
                </a:extLst>
              </a:tr>
              <a:tr h="190500">
                <a:tc>
                  <a:txBody>
                    <a:bodyPr/>
                    <a:lstStyle/>
                    <a:p>
                      <a:pPr algn="ctr" fontAlgn="ctr">
                        <a:buNone/>
                      </a:pPr>
                      <a:r>
                        <a:rPr lang="es-CO" sz="1100" u="none" strike="noStrike" dirty="0">
                          <a:effectLst/>
                        </a:rPr>
                        <a:t>TO</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965340796"/>
                  </a:ext>
                </a:extLst>
              </a:tr>
              <a:tr h="190500">
                <a:tc>
                  <a:txBody>
                    <a:bodyPr/>
                    <a:lstStyle/>
                    <a:p>
                      <a:pPr algn="ctr" fontAlgn="ctr">
                        <a:buNone/>
                      </a:pPr>
                      <a:r>
                        <a:rPr lang="es-CO" sz="1100" u="none" strike="noStrike" dirty="0">
                          <a:effectLst/>
                        </a:rPr>
                        <a:t>UR</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655098394"/>
                  </a:ext>
                </a:extLst>
              </a:tr>
              <a:tr h="190500">
                <a:tc>
                  <a:txBody>
                    <a:bodyPr/>
                    <a:lstStyle/>
                    <a:p>
                      <a:pPr algn="ctr" fontAlgn="ctr">
                        <a:buNone/>
                      </a:pPr>
                      <a:r>
                        <a:rPr lang="es-CO" sz="1100" u="none" strike="noStrike" dirty="0">
                          <a:effectLst/>
                        </a:rPr>
                        <a:t>ZN</a:t>
                      </a:r>
                      <a:endParaRPr lang="es-CO" sz="11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477735212"/>
                  </a:ext>
                </a:extLst>
              </a:tr>
            </a:tbl>
          </a:graphicData>
        </a:graphic>
      </p:graphicFrame>
    </p:spTree>
    <p:extLst>
      <p:ext uri="{BB962C8B-B14F-4D97-AF65-F5344CB8AC3E}">
        <p14:creationId xmlns:p14="http://schemas.microsoft.com/office/powerpoint/2010/main" val="2951289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B2CD2B-6A6F-F928-A742-4F5B2C0663C5}"/>
              </a:ext>
            </a:extLst>
          </p:cNvPr>
          <p:cNvPicPr>
            <a:picLocks noChangeAspect="1"/>
          </p:cNvPicPr>
          <p:nvPr/>
        </p:nvPicPr>
        <p:blipFill>
          <a:blip r:embed="rId2"/>
          <a:stretch>
            <a:fillRect/>
          </a:stretch>
        </p:blipFill>
        <p:spPr>
          <a:xfrm>
            <a:off x="420363" y="1016423"/>
            <a:ext cx="11155332" cy="3705742"/>
          </a:xfrm>
          <a:prstGeom prst="rect">
            <a:avLst/>
          </a:prstGeom>
        </p:spPr>
      </p:pic>
      <p:sp>
        <p:nvSpPr>
          <p:cNvPr id="4" name="CuadroTexto 3">
            <a:extLst>
              <a:ext uri="{FF2B5EF4-FFF2-40B4-BE49-F238E27FC236}">
                <a16:creationId xmlns:a16="http://schemas.microsoft.com/office/drawing/2014/main" id="{50C0F216-EC5B-1D4B-574E-5E500A17A323}"/>
              </a:ext>
            </a:extLst>
          </p:cNvPr>
          <p:cNvSpPr txBox="1"/>
          <p:nvPr/>
        </p:nvSpPr>
        <p:spPr>
          <a:xfrm>
            <a:off x="841944" y="64535"/>
            <a:ext cx="9861435" cy="369332"/>
          </a:xfrm>
          <a:prstGeom prst="rect">
            <a:avLst/>
          </a:prstGeom>
          <a:solidFill>
            <a:srgbClr val="FFFF00"/>
          </a:solidFill>
        </p:spPr>
        <p:txBody>
          <a:bodyPr wrap="square" rtlCol="0">
            <a:spAutoFit/>
          </a:bodyPr>
          <a:lstStyle/>
          <a:p>
            <a:pPr algn="ctr"/>
            <a:r>
              <a:rPr lang="es-ES" dirty="0"/>
              <a:t>Calidad ALTA O BAJA</a:t>
            </a:r>
            <a:endParaRPr lang="es-CO" dirty="0"/>
          </a:p>
        </p:txBody>
      </p:sp>
      <p:sp>
        <p:nvSpPr>
          <p:cNvPr id="10" name="CuadroTexto 9">
            <a:extLst>
              <a:ext uri="{FF2B5EF4-FFF2-40B4-BE49-F238E27FC236}">
                <a16:creationId xmlns:a16="http://schemas.microsoft.com/office/drawing/2014/main" id="{C2814396-93EF-77E0-0393-68151EC3924D}"/>
              </a:ext>
            </a:extLst>
          </p:cNvPr>
          <p:cNvSpPr txBox="1"/>
          <p:nvPr/>
        </p:nvSpPr>
        <p:spPr>
          <a:xfrm>
            <a:off x="6580415" y="5275937"/>
            <a:ext cx="5290186" cy="1384995"/>
          </a:xfrm>
          <a:prstGeom prst="rect">
            <a:avLst/>
          </a:prstGeom>
          <a:noFill/>
        </p:spPr>
        <p:txBody>
          <a:bodyPr wrap="square" rtlCol="0">
            <a:spAutoFit/>
          </a:bodyPr>
          <a:lstStyle/>
          <a:p>
            <a:r>
              <a:rPr lang="es-ES" sz="1400" dirty="0">
                <a:solidFill>
                  <a:schemeClr val="tx2">
                    <a:lumMod val="75000"/>
                    <a:lumOff val="25000"/>
                  </a:schemeClr>
                </a:solidFill>
              </a:rPr>
              <a:t>*LAS COMPLEMENTACIONES NO SE PUEDE REALIZAR CONTROL DE CALIDAD ES DECIR TODO EL TEXTO QUE VAYA DESPUES DE LA ULTIMA CARDINALIDAD NO SE EVALUARA (BR, LT, TODO EL RESTO DE LAS ABREVIATURAS QUE EXISTAN AL FINAL</a:t>
            </a:r>
          </a:p>
          <a:p>
            <a:r>
              <a:rPr lang="es-ES" sz="1400" dirty="0">
                <a:solidFill>
                  <a:schemeClr val="tx2">
                    <a:lumMod val="75000"/>
                    <a:lumOff val="25000"/>
                  </a:schemeClr>
                </a:solidFill>
              </a:rPr>
              <a:t>*ENTRE LA VIA PRINCIPAL Y LA PLACA EXISTE UN ESPACIO OBLIGATORIO</a:t>
            </a:r>
          </a:p>
        </p:txBody>
      </p:sp>
      <p:sp>
        <p:nvSpPr>
          <p:cNvPr id="16" name="CuadroTexto 15">
            <a:extLst>
              <a:ext uri="{FF2B5EF4-FFF2-40B4-BE49-F238E27FC236}">
                <a16:creationId xmlns:a16="http://schemas.microsoft.com/office/drawing/2014/main" id="{89FCB9DF-B1EB-29A4-D6B5-038E25A03CDD}"/>
              </a:ext>
            </a:extLst>
          </p:cNvPr>
          <p:cNvSpPr txBox="1"/>
          <p:nvPr/>
        </p:nvSpPr>
        <p:spPr>
          <a:xfrm>
            <a:off x="749024" y="544848"/>
            <a:ext cx="11458137" cy="738664"/>
          </a:xfrm>
          <a:prstGeom prst="rect">
            <a:avLst/>
          </a:prstGeom>
          <a:noFill/>
        </p:spPr>
        <p:txBody>
          <a:bodyPr wrap="none" rtlCol="0">
            <a:spAutoFit/>
          </a:bodyPr>
          <a:lstStyle/>
          <a:p>
            <a:r>
              <a:rPr lang="es-ES" sz="1400" dirty="0">
                <a:solidFill>
                  <a:schemeClr val="tx2">
                    <a:lumMod val="75000"/>
                    <a:lumOff val="25000"/>
                  </a:schemeClr>
                </a:solidFill>
              </a:rPr>
              <a:t>1 REGLA TODOS LOS CASO IGAC QUE SEA 2 O 5 SE VAN COMO CALIDAD: ALTA</a:t>
            </a:r>
          </a:p>
          <a:p>
            <a:r>
              <a:rPr lang="es-ES" sz="1400" dirty="0">
                <a:solidFill>
                  <a:schemeClr val="tx2">
                    <a:lumMod val="75000"/>
                    <a:lumOff val="25000"/>
                  </a:schemeClr>
                </a:solidFill>
              </a:rPr>
              <a:t>2 VALIDAR LA ESTRUCTURA SI CUMPLE CON TODOS LOS CAMPOS OBLIGATORIOS ES CALIDAD: ALTA, EN CASO DE QUE UNO SOLO NO CUMPLA </a:t>
            </a:r>
          </a:p>
          <a:p>
            <a:r>
              <a:rPr lang="es-ES" sz="1400" dirty="0">
                <a:solidFill>
                  <a:schemeClr val="tx2">
                    <a:lumMod val="75000"/>
                    <a:lumOff val="25000"/>
                  </a:schemeClr>
                </a:solidFill>
              </a:rPr>
              <a:t>SERIA CALIDAD BAJA</a:t>
            </a:r>
            <a:endParaRPr lang="es-CO" sz="1400" dirty="0">
              <a:solidFill>
                <a:schemeClr val="tx2">
                  <a:lumMod val="75000"/>
                  <a:lumOff val="25000"/>
                </a:schemeClr>
              </a:solidFill>
            </a:endParaRPr>
          </a:p>
        </p:txBody>
      </p:sp>
      <p:sp>
        <p:nvSpPr>
          <p:cNvPr id="17" name="CuadroTexto 16">
            <a:extLst>
              <a:ext uri="{FF2B5EF4-FFF2-40B4-BE49-F238E27FC236}">
                <a16:creationId xmlns:a16="http://schemas.microsoft.com/office/drawing/2014/main" id="{3546A134-98E5-84F3-74EA-427C9229F639}"/>
              </a:ext>
            </a:extLst>
          </p:cNvPr>
          <p:cNvSpPr txBox="1"/>
          <p:nvPr/>
        </p:nvSpPr>
        <p:spPr>
          <a:xfrm>
            <a:off x="0" y="1305419"/>
            <a:ext cx="1077686" cy="646331"/>
          </a:xfrm>
          <a:prstGeom prst="rect">
            <a:avLst/>
          </a:prstGeom>
          <a:solidFill>
            <a:schemeClr val="accent2"/>
          </a:solidFill>
        </p:spPr>
        <p:txBody>
          <a:bodyPr wrap="square" rtlCol="0">
            <a:spAutoFit/>
          </a:bodyPr>
          <a:lstStyle/>
          <a:p>
            <a:r>
              <a:rPr lang="es-CO" sz="1200" kern="100" dirty="0">
                <a:solidFill>
                  <a:srgbClr val="000000"/>
                </a:solidFill>
                <a:effectLst/>
                <a:latin typeface="Aptos" panose="020B0004020202020204" pitchFamily="34" charset="0"/>
                <a:ea typeface="+mn-ea"/>
                <a:cs typeface="Times New Roman" panose="02020603050405020304" pitchFamily="18" charset="0"/>
              </a:rPr>
              <a:t>Tiene CL, AC, KR, AK, DG, TV, AV y AU</a:t>
            </a:r>
            <a:endParaRPr lang="es-CO" sz="1200" dirty="0"/>
          </a:p>
        </p:txBody>
      </p:sp>
      <p:sp>
        <p:nvSpPr>
          <p:cNvPr id="18" name="Flecha: a la derecha 17">
            <a:extLst>
              <a:ext uri="{FF2B5EF4-FFF2-40B4-BE49-F238E27FC236}">
                <a16:creationId xmlns:a16="http://schemas.microsoft.com/office/drawing/2014/main" id="{FC5A527B-CE76-0474-9B5B-F925CE6C0E8A}"/>
              </a:ext>
            </a:extLst>
          </p:cNvPr>
          <p:cNvSpPr/>
          <p:nvPr/>
        </p:nvSpPr>
        <p:spPr>
          <a:xfrm>
            <a:off x="788958" y="1814267"/>
            <a:ext cx="461381" cy="253983"/>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8">
            <a:extLst>
              <a:ext uri="{FF2B5EF4-FFF2-40B4-BE49-F238E27FC236}">
                <a16:creationId xmlns:a16="http://schemas.microsoft.com/office/drawing/2014/main" id="{30DAD344-FD7F-2322-5CC2-C8416A8735C6}"/>
              </a:ext>
            </a:extLst>
          </p:cNvPr>
          <p:cNvSpPr txBox="1"/>
          <p:nvPr/>
        </p:nvSpPr>
        <p:spPr>
          <a:xfrm>
            <a:off x="10979826" y="1410390"/>
            <a:ext cx="883523" cy="276999"/>
          </a:xfrm>
          <a:prstGeom prst="rect">
            <a:avLst/>
          </a:prstGeom>
          <a:solidFill>
            <a:schemeClr val="accent2"/>
          </a:solidFill>
        </p:spPr>
        <p:txBody>
          <a:bodyPr wrap="square" rtlCol="0">
            <a:spAutoFit/>
          </a:bodyPr>
          <a:lstStyle/>
          <a:p>
            <a:r>
              <a:rPr lang="es-CO" sz="1200" kern="100" dirty="0">
                <a:solidFill>
                  <a:srgbClr val="000000"/>
                </a:solidFill>
                <a:effectLst/>
                <a:latin typeface="Aptos" panose="020B0004020202020204" pitchFamily="34" charset="0"/>
                <a:ea typeface="+mn-ea"/>
                <a:cs typeface="Times New Roman" panose="02020603050405020304" pitchFamily="18" charset="0"/>
              </a:rPr>
              <a:t>S, N, W, E</a:t>
            </a:r>
            <a:endParaRPr lang="es-CO" sz="1200" dirty="0"/>
          </a:p>
        </p:txBody>
      </p:sp>
      <p:sp>
        <p:nvSpPr>
          <p:cNvPr id="20" name="Flecha: a la derecha 19">
            <a:extLst>
              <a:ext uri="{FF2B5EF4-FFF2-40B4-BE49-F238E27FC236}">
                <a16:creationId xmlns:a16="http://schemas.microsoft.com/office/drawing/2014/main" id="{028C101D-81AC-AE97-7482-0185134E8F02}"/>
              </a:ext>
            </a:extLst>
          </p:cNvPr>
          <p:cNvSpPr/>
          <p:nvPr/>
        </p:nvSpPr>
        <p:spPr>
          <a:xfrm rot="20451762">
            <a:off x="11038730" y="1710291"/>
            <a:ext cx="657323" cy="253983"/>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Flecha: a la derecha 21">
            <a:extLst>
              <a:ext uri="{FF2B5EF4-FFF2-40B4-BE49-F238E27FC236}">
                <a16:creationId xmlns:a16="http://schemas.microsoft.com/office/drawing/2014/main" id="{C72CC62E-02BF-BC56-DF40-BD34A80F471A}"/>
              </a:ext>
            </a:extLst>
          </p:cNvPr>
          <p:cNvSpPr/>
          <p:nvPr/>
        </p:nvSpPr>
        <p:spPr>
          <a:xfrm rot="17970936" flipV="1">
            <a:off x="10375944" y="2523183"/>
            <a:ext cx="1650767" cy="321858"/>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CuadroTexto 22">
            <a:extLst>
              <a:ext uri="{FF2B5EF4-FFF2-40B4-BE49-F238E27FC236}">
                <a16:creationId xmlns:a16="http://schemas.microsoft.com/office/drawing/2014/main" id="{4A4EE8C1-96E5-C0B5-E022-1D1275DCB8EB}"/>
              </a:ext>
            </a:extLst>
          </p:cNvPr>
          <p:cNvSpPr txBox="1"/>
          <p:nvPr/>
        </p:nvSpPr>
        <p:spPr>
          <a:xfrm>
            <a:off x="1077686" y="5379912"/>
            <a:ext cx="2808514" cy="923330"/>
          </a:xfrm>
          <a:prstGeom prst="rect">
            <a:avLst/>
          </a:prstGeom>
          <a:solidFill>
            <a:schemeClr val="accent2"/>
          </a:solidFill>
        </p:spPr>
        <p:txBody>
          <a:bodyPr wrap="square" rtlCol="0">
            <a:spAutoFit/>
          </a:bodyPr>
          <a:lstStyle/>
          <a:p>
            <a:r>
              <a:rPr lang="es-CO" sz="1800" kern="100" dirty="0">
                <a:solidFill>
                  <a:srgbClr val="000000"/>
                </a:solidFill>
                <a:effectLst/>
                <a:latin typeface="Aptos" panose="020B0004020202020204" pitchFamily="34" charset="0"/>
                <a:ea typeface="+mn-ea"/>
                <a:cs typeface="Times New Roman" panose="02020603050405020304" pitchFamily="18" charset="0"/>
              </a:rPr>
              <a:t>CALIDAD:</a:t>
            </a:r>
          </a:p>
          <a:p>
            <a:r>
              <a:rPr lang="es-CO" kern="100" dirty="0">
                <a:solidFill>
                  <a:srgbClr val="000000"/>
                </a:solidFill>
                <a:latin typeface="Aptos" panose="020B0004020202020204" pitchFamily="34" charset="0"/>
                <a:cs typeface="Times New Roman" panose="02020603050405020304" pitchFamily="18" charset="0"/>
              </a:rPr>
              <a:t>*ALTA  </a:t>
            </a:r>
            <a:r>
              <a:rPr lang="es-CO" kern="100" dirty="0">
                <a:solidFill>
                  <a:srgbClr val="000000"/>
                </a:solidFill>
                <a:latin typeface="Aptos" panose="020B0004020202020204" pitchFamily="34" charset="0"/>
                <a:cs typeface="Times New Roman" panose="02020603050405020304" pitchFamily="18" charset="0"/>
                <a:sym typeface="Wingdings" panose="05000000000000000000" pitchFamily="2" charset="2"/>
              </a:rPr>
              <a:t> CL 22B 14-15</a:t>
            </a:r>
            <a:r>
              <a:rPr lang="es-CO" kern="100" dirty="0">
                <a:solidFill>
                  <a:srgbClr val="000000"/>
                </a:solidFill>
                <a:latin typeface="Aptos" panose="020B0004020202020204" pitchFamily="34" charset="0"/>
                <a:cs typeface="Times New Roman" panose="02020603050405020304" pitchFamily="18" charset="0"/>
              </a:rPr>
              <a:t> </a:t>
            </a:r>
          </a:p>
          <a:p>
            <a:r>
              <a:rPr lang="es-CO" kern="100" dirty="0">
                <a:solidFill>
                  <a:srgbClr val="000000"/>
                </a:solidFill>
                <a:latin typeface="Aptos" panose="020B0004020202020204" pitchFamily="34" charset="0"/>
                <a:cs typeface="Times New Roman" panose="02020603050405020304" pitchFamily="18" charset="0"/>
              </a:rPr>
              <a:t>*BAJA </a:t>
            </a:r>
            <a:r>
              <a:rPr lang="es-CO" kern="100" dirty="0">
                <a:solidFill>
                  <a:srgbClr val="000000"/>
                </a:solidFill>
                <a:latin typeface="Aptos" panose="020B0004020202020204" pitchFamily="34" charset="0"/>
                <a:cs typeface="Times New Roman" panose="02020603050405020304" pitchFamily="18" charset="0"/>
                <a:sym typeface="Wingdings" panose="05000000000000000000" pitchFamily="2" charset="2"/>
              </a:rPr>
              <a:t> CL 22B 14 15</a:t>
            </a:r>
            <a:endParaRPr lang="es-CO" dirty="0"/>
          </a:p>
        </p:txBody>
      </p:sp>
      <p:sp>
        <p:nvSpPr>
          <p:cNvPr id="24" name="CuadroTexto 23">
            <a:extLst>
              <a:ext uri="{FF2B5EF4-FFF2-40B4-BE49-F238E27FC236}">
                <a16:creationId xmlns:a16="http://schemas.microsoft.com/office/drawing/2014/main" id="{75FE64AB-B99B-9461-1FF5-B425AD6DBEE0}"/>
              </a:ext>
            </a:extLst>
          </p:cNvPr>
          <p:cNvSpPr txBox="1"/>
          <p:nvPr/>
        </p:nvSpPr>
        <p:spPr>
          <a:xfrm>
            <a:off x="5772661" y="1131503"/>
            <a:ext cx="1067051" cy="369332"/>
          </a:xfrm>
          <a:prstGeom prst="rect">
            <a:avLst/>
          </a:prstGeom>
          <a:solidFill>
            <a:schemeClr val="accent2"/>
          </a:solidFill>
        </p:spPr>
        <p:txBody>
          <a:bodyPr wrap="square" rtlCol="0">
            <a:spAutoFit/>
          </a:bodyPr>
          <a:lstStyle/>
          <a:p>
            <a:r>
              <a:rPr lang="es-CO" sz="1200" kern="100" dirty="0">
                <a:solidFill>
                  <a:srgbClr val="000000"/>
                </a:solidFill>
                <a:effectLst/>
                <a:latin typeface="Aptos" panose="020B0004020202020204" pitchFamily="34" charset="0"/>
                <a:ea typeface="+mn-ea"/>
                <a:cs typeface="Times New Roman" panose="02020603050405020304" pitchFamily="18" charset="0"/>
              </a:rPr>
              <a:t>EXCEPTO (Ñ</a:t>
            </a:r>
            <a:r>
              <a:rPr lang="es-CO" sz="1800" kern="100" dirty="0">
                <a:solidFill>
                  <a:srgbClr val="000000"/>
                </a:solidFill>
                <a:effectLst/>
                <a:latin typeface="Aptos" panose="020B0004020202020204" pitchFamily="34" charset="0"/>
                <a:ea typeface="+mn-ea"/>
                <a:cs typeface="Times New Roman" panose="02020603050405020304" pitchFamily="18" charset="0"/>
              </a:rPr>
              <a:t>)</a:t>
            </a:r>
            <a:endParaRPr lang="es-CO" dirty="0"/>
          </a:p>
        </p:txBody>
      </p:sp>
      <p:sp>
        <p:nvSpPr>
          <p:cNvPr id="25" name="Flecha: a la derecha 24">
            <a:extLst>
              <a:ext uri="{FF2B5EF4-FFF2-40B4-BE49-F238E27FC236}">
                <a16:creationId xmlns:a16="http://schemas.microsoft.com/office/drawing/2014/main" id="{5E875698-8BDF-0D50-E610-819637621E7E}"/>
              </a:ext>
            </a:extLst>
          </p:cNvPr>
          <p:cNvSpPr/>
          <p:nvPr/>
        </p:nvSpPr>
        <p:spPr>
          <a:xfrm rot="19340886">
            <a:off x="5280834" y="1401405"/>
            <a:ext cx="657323" cy="253983"/>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Flecha: a la derecha 26">
            <a:extLst>
              <a:ext uri="{FF2B5EF4-FFF2-40B4-BE49-F238E27FC236}">
                <a16:creationId xmlns:a16="http://schemas.microsoft.com/office/drawing/2014/main" id="{5475AA0C-000B-8775-CE9C-6E7DDD015DA5}"/>
              </a:ext>
            </a:extLst>
          </p:cNvPr>
          <p:cNvSpPr/>
          <p:nvPr/>
        </p:nvSpPr>
        <p:spPr>
          <a:xfrm rot="13001503">
            <a:off x="2235278" y="3183398"/>
            <a:ext cx="657323" cy="253983"/>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a:extLst>
              <a:ext uri="{FF2B5EF4-FFF2-40B4-BE49-F238E27FC236}">
                <a16:creationId xmlns:a16="http://schemas.microsoft.com/office/drawing/2014/main" id="{324F0C28-F6C0-F8D1-5A1A-1A47028DFB62}"/>
              </a:ext>
            </a:extLst>
          </p:cNvPr>
          <p:cNvSpPr txBox="1"/>
          <p:nvPr/>
        </p:nvSpPr>
        <p:spPr>
          <a:xfrm>
            <a:off x="1353061" y="2910392"/>
            <a:ext cx="1067051" cy="369332"/>
          </a:xfrm>
          <a:prstGeom prst="rect">
            <a:avLst/>
          </a:prstGeom>
          <a:solidFill>
            <a:schemeClr val="accent2"/>
          </a:solidFill>
        </p:spPr>
        <p:txBody>
          <a:bodyPr wrap="square" rtlCol="0">
            <a:spAutoFit/>
          </a:bodyPr>
          <a:lstStyle/>
          <a:p>
            <a:r>
              <a:rPr lang="es-CO" sz="1200" kern="100" dirty="0">
                <a:solidFill>
                  <a:srgbClr val="000000"/>
                </a:solidFill>
                <a:effectLst/>
                <a:latin typeface="Aptos" panose="020B0004020202020204" pitchFamily="34" charset="0"/>
                <a:ea typeface="+mn-ea"/>
                <a:cs typeface="Times New Roman" panose="02020603050405020304" pitchFamily="18" charset="0"/>
              </a:rPr>
              <a:t>EXCEPTO (Ñ</a:t>
            </a:r>
            <a:r>
              <a:rPr lang="es-CO" sz="1800" kern="100" dirty="0">
                <a:solidFill>
                  <a:srgbClr val="000000"/>
                </a:solidFill>
                <a:effectLst/>
                <a:latin typeface="Aptos" panose="020B0004020202020204" pitchFamily="34" charset="0"/>
                <a:ea typeface="+mn-ea"/>
                <a:cs typeface="Times New Roman" panose="02020603050405020304" pitchFamily="18" charset="0"/>
              </a:rPr>
              <a:t>)</a:t>
            </a:r>
            <a:endParaRPr lang="es-CO" dirty="0"/>
          </a:p>
        </p:txBody>
      </p:sp>
    </p:spTree>
    <p:extLst>
      <p:ext uri="{BB962C8B-B14F-4D97-AF65-F5344CB8AC3E}">
        <p14:creationId xmlns:p14="http://schemas.microsoft.com/office/powerpoint/2010/main" val="2615912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F30E534-024C-7105-D4D0-4A335DFCAECA}"/>
              </a:ext>
            </a:extLst>
          </p:cNvPr>
          <p:cNvSpPr txBox="1"/>
          <p:nvPr/>
        </p:nvSpPr>
        <p:spPr>
          <a:xfrm>
            <a:off x="-17943" y="-6713"/>
            <a:ext cx="1569544" cy="338554"/>
          </a:xfrm>
          <a:prstGeom prst="rect">
            <a:avLst/>
          </a:prstGeom>
          <a:solidFill>
            <a:srgbClr val="EE0000"/>
          </a:solidFill>
        </p:spPr>
        <p:txBody>
          <a:bodyPr wrap="square">
            <a:spAutoFit/>
          </a:bodyPr>
          <a:lstStyle/>
          <a:p>
            <a:r>
              <a:rPr lang="es-ES" sz="1600" b="1" dirty="0">
                <a:solidFill>
                  <a:schemeClr val="bg1"/>
                </a:solidFill>
              </a:rPr>
              <a:t>TIENE TIPO VIA</a:t>
            </a:r>
            <a:endParaRPr lang="es-CO" sz="1600" b="1" dirty="0">
              <a:solidFill>
                <a:schemeClr val="bg1"/>
              </a:solidFill>
            </a:endParaRPr>
          </a:p>
        </p:txBody>
      </p:sp>
      <p:sp>
        <p:nvSpPr>
          <p:cNvPr id="5" name="CuadroTexto 4">
            <a:extLst>
              <a:ext uri="{FF2B5EF4-FFF2-40B4-BE49-F238E27FC236}">
                <a16:creationId xmlns:a16="http://schemas.microsoft.com/office/drawing/2014/main" id="{9C203337-920F-3BA0-BD58-2CB384C5E962}"/>
              </a:ext>
            </a:extLst>
          </p:cNvPr>
          <p:cNvSpPr txBox="1"/>
          <p:nvPr/>
        </p:nvSpPr>
        <p:spPr>
          <a:xfrm>
            <a:off x="1679800" y="284933"/>
            <a:ext cx="311304" cy="276999"/>
          </a:xfrm>
          <a:prstGeom prst="rect">
            <a:avLst/>
          </a:prstGeom>
          <a:noFill/>
        </p:spPr>
        <p:txBody>
          <a:bodyPr wrap="none" rtlCol="0">
            <a:spAutoFit/>
          </a:bodyPr>
          <a:lstStyle/>
          <a:p>
            <a:r>
              <a:rPr lang="es-ES" sz="1200" b="1" dirty="0"/>
              <a:t>SI</a:t>
            </a:r>
            <a:endParaRPr lang="es-CO" sz="1200" b="1" dirty="0"/>
          </a:p>
        </p:txBody>
      </p:sp>
      <p:sp>
        <p:nvSpPr>
          <p:cNvPr id="7" name="CuadroTexto 6">
            <a:extLst>
              <a:ext uri="{FF2B5EF4-FFF2-40B4-BE49-F238E27FC236}">
                <a16:creationId xmlns:a16="http://schemas.microsoft.com/office/drawing/2014/main" id="{C2276B93-B448-0DBB-FD7C-D001CF9A97E5}"/>
              </a:ext>
            </a:extLst>
          </p:cNvPr>
          <p:cNvSpPr txBox="1"/>
          <p:nvPr/>
        </p:nvSpPr>
        <p:spPr>
          <a:xfrm>
            <a:off x="350111" y="313560"/>
            <a:ext cx="462496" cy="276999"/>
          </a:xfrm>
          <a:prstGeom prst="rect">
            <a:avLst/>
          </a:prstGeom>
          <a:noFill/>
        </p:spPr>
        <p:txBody>
          <a:bodyPr wrap="square" rtlCol="0">
            <a:spAutoFit/>
          </a:bodyPr>
          <a:lstStyle/>
          <a:p>
            <a:r>
              <a:rPr lang="es-ES" sz="1200" b="1" dirty="0"/>
              <a:t>NO</a:t>
            </a:r>
            <a:endParaRPr lang="es-CO" sz="1200" b="1" dirty="0"/>
          </a:p>
        </p:txBody>
      </p:sp>
      <p:sp>
        <p:nvSpPr>
          <p:cNvPr id="9" name="CuadroTexto 8">
            <a:extLst>
              <a:ext uri="{FF2B5EF4-FFF2-40B4-BE49-F238E27FC236}">
                <a16:creationId xmlns:a16="http://schemas.microsoft.com/office/drawing/2014/main" id="{17331133-A152-BC87-4CE4-4B95F85DC8E7}"/>
              </a:ext>
            </a:extLst>
          </p:cNvPr>
          <p:cNvSpPr txBox="1"/>
          <p:nvPr/>
        </p:nvSpPr>
        <p:spPr>
          <a:xfrm>
            <a:off x="1170518" y="667833"/>
            <a:ext cx="1569544" cy="338554"/>
          </a:xfrm>
          <a:prstGeom prst="rect">
            <a:avLst/>
          </a:prstGeom>
          <a:solidFill>
            <a:srgbClr val="EE0000"/>
          </a:solidFill>
        </p:spPr>
        <p:txBody>
          <a:bodyPr wrap="square">
            <a:spAutoFit/>
          </a:bodyPr>
          <a:lstStyle/>
          <a:p>
            <a:r>
              <a:rPr lang="es-ES" sz="1600" b="1" dirty="0">
                <a:solidFill>
                  <a:schemeClr val="bg1"/>
                </a:solidFill>
              </a:rPr>
              <a:t>TIENE ESPACIO</a:t>
            </a:r>
            <a:endParaRPr lang="es-CO" sz="1600" b="1" dirty="0">
              <a:solidFill>
                <a:schemeClr val="bg1"/>
              </a:solidFill>
            </a:endParaRPr>
          </a:p>
        </p:txBody>
      </p:sp>
      <p:sp>
        <p:nvSpPr>
          <p:cNvPr id="11" name="CuadroTexto 10">
            <a:extLst>
              <a:ext uri="{FF2B5EF4-FFF2-40B4-BE49-F238E27FC236}">
                <a16:creationId xmlns:a16="http://schemas.microsoft.com/office/drawing/2014/main" id="{C9EEE8E5-1C2D-6A36-8981-D13ADBF08806}"/>
              </a:ext>
            </a:extLst>
          </p:cNvPr>
          <p:cNvSpPr txBox="1"/>
          <p:nvPr/>
        </p:nvSpPr>
        <p:spPr>
          <a:xfrm>
            <a:off x="2452405" y="1135721"/>
            <a:ext cx="311304" cy="276999"/>
          </a:xfrm>
          <a:prstGeom prst="rect">
            <a:avLst/>
          </a:prstGeom>
          <a:noFill/>
        </p:spPr>
        <p:txBody>
          <a:bodyPr wrap="none" rtlCol="0">
            <a:spAutoFit/>
          </a:bodyPr>
          <a:lstStyle/>
          <a:p>
            <a:r>
              <a:rPr lang="es-ES" sz="1200" b="1" dirty="0"/>
              <a:t>SI</a:t>
            </a:r>
            <a:endParaRPr lang="es-CO" sz="1200" b="1" dirty="0"/>
          </a:p>
        </p:txBody>
      </p:sp>
      <p:sp>
        <p:nvSpPr>
          <p:cNvPr id="13" name="CuadroTexto 12">
            <a:extLst>
              <a:ext uri="{FF2B5EF4-FFF2-40B4-BE49-F238E27FC236}">
                <a16:creationId xmlns:a16="http://schemas.microsoft.com/office/drawing/2014/main" id="{CC09B9B5-EC31-4952-1434-8258BF3C52BC}"/>
              </a:ext>
            </a:extLst>
          </p:cNvPr>
          <p:cNvSpPr txBox="1"/>
          <p:nvPr/>
        </p:nvSpPr>
        <p:spPr>
          <a:xfrm>
            <a:off x="3424647" y="1312726"/>
            <a:ext cx="405880" cy="276999"/>
          </a:xfrm>
          <a:prstGeom prst="rect">
            <a:avLst/>
          </a:prstGeom>
          <a:noFill/>
        </p:spPr>
        <p:txBody>
          <a:bodyPr wrap="none" rtlCol="0">
            <a:spAutoFit/>
          </a:bodyPr>
          <a:lstStyle/>
          <a:p>
            <a:r>
              <a:rPr lang="es-ES" sz="1200" b="1" dirty="0"/>
              <a:t>NO</a:t>
            </a:r>
            <a:endParaRPr lang="es-CO" sz="1200" b="1" dirty="0"/>
          </a:p>
        </p:txBody>
      </p:sp>
      <p:sp>
        <p:nvSpPr>
          <p:cNvPr id="15" name="CuadroTexto 14">
            <a:extLst>
              <a:ext uri="{FF2B5EF4-FFF2-40B4-BE49-F238E27FC236}">
                <a16:creationId xmlns:a16="http://schemas.microsoft.com/office/drawing/2014/main" id="{B34022E7-7E51-DA4F-D63F-86FBA7B9112E}"/>
              </a:ext>
            </a:extLst>
          </p:cNvPr>
          <p:cNvSpPr txBox="1"/>
          <p:nvPr/>
        </p:nvSpPr>
        <p:spPr>
          <a:xfrm>
            <a:off x="1665657" y="1358027"/>
            <a:ext cx="1569544" cy="338554"/>
          </a:xfrm>
          <a:prstGeom prst="rect">
            <a:avLst/>
          </a:prstGeom>
          <a:solidFill>
            <a:srgbClr val="EE0000"/>
          </a:solidFill>
        </p:spPr>
        <p:txBody>
          <a:bodyPr wrap="square">
            <a:spAutoFit/>
          </a:bodyPr>
          <a:lstStyle/>
          <a:p>
            <a:r>
              <a:rPr lang="es-ES" sz="1600" b="1" dirty="0">
                <a:solidFill>
                  <a:schemeClr val="bg1"/>
                </a:solidFill>
              </a:rPr>
              <a:t>TIENE NUMERO</a:t>
            </a:r>
            <a:endParaRPr lang="es-CO" sz="1600" b="1" dirty="0">
              <a:solidFill>
                <a:schemeClr val="bg1"/>
              </a:solidFill>
            </a:endParaRPr>
          </a:p>
        </p:txBody>
      </p:sp>
      <p:sp>
        <p:nvSpPr>
          <p:cNvPr id="17" name="CuadroTexto 16">
            <a:extLst>
              <a:ext uri="{FF2B5EF4-FFF2-40B4-BE49-F238E27FC236}">
                <a16:creationId xmlns:a16="http://schemas.microsoft.com/office/drawing/2014/main" id="{DCB9E462-1D49-9AAB-DC22-62F213FBD350}"/>
              </a:ext>
            </a:extLst>
          </p:cNvPr>
          <p:cNvSpPr txBox="1"/>
          <p:nvPr/>
        </p:nvSpPr>
        <p:spPr>
          <a:xfrm>
            <a:off x="3293992" y="1656380"/>
            <a:ext cx="311304" cy="276999"/>
          </a:xfrm>
          <a:prstGeom prst="rect">
            <a:avLst/>
          </a:prstGeom>
          <a:noFill/>
        </p:spPr>
        <p:txBody>
          <a:bodyPr wrap="none" rtlCol="0">
            <a:spAutoFit/>
          </a:bodyPr>
          <a:lstStyle/>
          <a:p>
            <a:r>
              <a:rPr lang="es-ES" sz="1200" b="1" dirty="0"/>
              <a:t>SI</a:t>
            </a:r>
            <a:endParaRPr lang="es-CO" sz="1200" b="1" dirty="0"/>
          </a:p>
        </p:txBody>
      </p:sp>
      <p:cxnSp>
        <p:nvCxnSpPr>
          <p:cNvPr id="21" name="Conector: angular 20">
            <a:extLst>
              <a:ext uri="{FF2B5EF4-FFF2-40B4-BE49-F238E27FC236}">
                <a16:creationId xmlns:a16="http://schemas.microsoft.com/office/drawing/2014/main" id="{55B185AC-44BA-0EC4-CE02-8875D0B9609E}"/>
              </a:ext>
            </a:extLst>
          </p:cNvPr>
          <p:cNvCxnSpPr>
            <a:cxnSpLocks/>
            <a:stCxn id="3" idx="2"/>
            <a:endCxn id="9" idx="0"/>
          </p:cNvCxnSpPr>
          <p:nvPr/>
        </p:nvCxnSpPr>
        <p:spPr>
          <a:xfrm rot="16200000" flipH="1">
            <a:off x="1193063" y="-94394"/>
            <a:ext cx="335992" cy="1188461"/>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Conector: angular 21">
            <a:extLst>
              <a:ext uri="{FF2B5EF4-FFF2-40B4-BE49-F238E27FC236}">
                <a16:creationId xmlns:a16="http://schemas.microsoft.com/office/drawing/2014/main" id="{F1498A4B-61CD-1D3F-8335-C533B2EB4255}"/>
              </a:ext>
            </a:extLst>
          </p:cNvPr>
          <p:cNvCxnSpPr>
            <a:cxnSpLocks/>
            <a:stCxn id="9" idx="2"/>
            <a:endCxn id="15" idx="0"/>
          </p:cNvCxnSpPr>
          <p:nvPr/>
        </p:nvCxnSpPr>
        <p:spPr>
          <a:xfrm rot="16200000" flipH="1">
            <a:off x="2027039" y="934637"/>
            <a:ext cx="351640" cy="495139"/>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ector: angular 24">
            <a:extLst>
              <a:ext uri="{FF2B5EF4-FFF2-40B4-BE49-F238E27FC236}">
                <a16:creationId xmlns:a16="http://schemas.microsoft.com/office/drawing/2014/main" id="{04F7ADD2-7626-8A8B-9381-CE834298494E}"/>
              </a:ext>
            </a:extLst>
          </p:cNvPr>
          <p:cNvCxnSpPr>
            <a:cxnSpLocks/>
            <a:stCxn id="29" idx="2"/>
            <a:endCxn id="33" idx="0"/>
          </p:cNvCxnSpPr>
          <p:nvPr/>
        </p:nvCxnSpPr>
        <p:spPr>
          <a:xfrm rot="5400000">
            <a:off x="2974974" y="2224339"/>
            <a:ext cx="239161" cy="412956"/>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CuadroTexto 28">
            <a:extLst>
              <a:ext uri="{FF2B5EF4-FFF2-40B4-BE49-F238E27FC236}">
                <a16:creationId xmlns:a16="http://schemas.microsoft.com/office/drawing/2014/main" id="{57CA4D36-43BB-8DCB-BB13-9B511B5CD5F6}"/>
              </a:ext>
            </a:extLst>
          </p:cNvPr>
          <p:cNvSpPr txBox="1"/>
          <p:nvPr/>
        </p:nvSpPr>
        <p:spPr>
          <a:xfrm>
            <a:off x="2559083" y="1972683"/>
            <a:ext cx="1483898"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LETRA</a:t>
            </a:r>
            <a:endParaRPr lang="es-CO" sz="1600" dirty="0"/>
          </a:p>
        </p:txBody>
      </p:sp>
      <p:sp>
        <p:nvSpPr>
          <p:cNvPr id="33" name="CuadroTexto 32">
            <a:extLst>
              <a:ext uri="{FF2B5EF4-FFF2-40B4-BE49-F238E27FC236}">
                <a16:creationId xmlns:a16="http://schemas.microsoft.com/office/drawing/2014/main" id="{D474D49E-D81D-7185-777E-888B2F9627E5}"/>
              </a:ext>
            </a:extLst>
          </p:cNvPr>
          <p:cNvSpPr txBox="1"/>
          <p:nvPr/>
        </p:nvSpPr>
        <p:spPr>
          <a:xfrm>
            <a:off x="2243964" y="2550398"/>
            <a:ext cx="1288223"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BIS</a:t>
            </a:r>
            <a:endParaRPr lang="es-CO" sz="1600" dirty="0"/>
          </a:p>
        </p:txBody>
      </p:sp>
      <p:sp>
        <p:nvSpPr>
          <p:cNvPr id="35" name="CuadroTexto 34">
            <a:extLst>
              <a:ext uri="{FF2B5EF4-FFF2-40B4-BE49-F238E27FC236}">
                <a16:creationId xmlns:a16="http://schemas.microsoft.com/office/drawing/2014/main" id="{EBCA2730-073D-A213-1D1B-AC16D43F3962}"/>
              </a:ext>
            </a:extLst>
          </p:cNvPr>
          <p:cNvSpPr txBox="1"/>
          <p:nvPr/>
        </p:nvSpPr>
        <p:spPr>
          <a:xfrm>
            <a:off x="1551601" y="3045527"/>
            <a:ext cx="1456240"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LETRA</a:t>
            </a:r>
            <a:endParaRPr lang="es-CO" sz="1600" dirty="0"/>
          </a:p>
        </p:txBody>
      </p:sp>
      <p:cxnSp>
        <p:nvCxnSpPr>
          <p:cNvPr id="44" name="Conector: angular 43">
            <a:extLst>
              <a:ext uri="{FF2B5EF4-FFF2-40B4-BE49-F238E27FC236}">
                <a16:creationId xmlns:a16="http://schemas.microsoft.com/office/drawing/2014/main" id="{6CFD07AE-E127-3843-509F-2CA8CFD396A0}"/>
              </a:ext>
            </a:extLst>
          </p:cNvPr>
          <p:cNvCxnSpPr>
            <a:cxnSpLocks/>
            <a:stCxn id="15" idx="2"/>
            <a:endCxn id="29" idx="0"/>
          </p:cNvCxnSpPr>
          <p:nvPr/>
        </p:nvCxnSpPr>
        <p:spPr>
          <a:xfrm rot="16200000" flipH="1">
            <a:off x="2737679" y="1409330"/>
            <a:ext cx="276102" cy="850603"/>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54" name="CuadroTexto 53">
            <a:extLst>
              <a:ext uri="{FF2B5EF4-FFF2-40B4-BE49-F238E27FC236}">
                <a16:creationId xmlns:a16="http://schemas.microsoft.com/office/drawing/2014/main" id="{70024463-2E69-C7C6-7CD2-D02EC372581C}"/>
              </a:ext>
            </a:extLst>
          </p:cNvPr>
          <p:cNvSpPr txBox="1"/>
          <p:nvPr/>
        </p:nvSpPr>
        <p:spPr>
          <a:xfrm>
            <a:off x="192169" y="1219527"/>
            <a:ext cx="1168890" cy="276999"/>
          </a:xfrm>
          <a:prstGeom prst="rect">
            <a:avLst/>
          </a:prstGeom>
          <a:noFill/>
        </p:spPr>
        <p:txBody>
          <a:bodyPr wrap="square">
            <a:spAutoFit/>
          </a:bodyPr>
          <a:lstStyle/>
          <a:p>
            <a:r>
              <a:rPr lang="es-ES" sz="1200" dirty="0">
                <a:solidFill>
                  <a:srgbClr val="EE0000"/>
                </a:solidFill>
              </a:rPr>
              <a:t>CALIDAD BAJA</a:t>
            </a:r>
            <a:endParaRPr lang="es-CO" sz="1200" dirty="0">
              <a:solidFill>
                <a:srgbClr val="EE0000"/>
              </a:solidFill>
            </a:endParaRPr>
          </a:p>
        </p:txBody>
      </p:sp>
      <p:cxnSp>
        <p:nvCxnSpPr>
          <p:cNvPr id="56" name="Conector: angular 55">
            <a:extLst>
              <a:ext uri="{FF2B5EF4-FFF2-40B4-BE49-F238E27FC236}">
                <a16:creationId xmlns:a16="http://schemas.microsoft.com/office/drawing/2014/main" id="{454D9ACC-3469-666C-CF25-B64E560AB454}"/>
              </a:ext>
            </a:extLst>
          </p:cNvPr>
          <p:cNvCxnSpPr>
            <a:cxnSpLocks/>
            <a:stCxn id="3" idx="2"/>
            <a:endCxn id="54" idx="0"/>
          </p:cNvCxnSpPr>
          <p:nvPr/>
        </p:nvCxnSpPr>
        <p:spPr>
          <a:xfrm rot="16200000" flipH="1">
            <a:off x="327878" y="770791"/>
            <a:ext cx="887686" cy="9785"/>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78" name="CuadroTexto 77">
            <a:extLst>
              <a:ext uri="{FF2B5EF4-FFF2-40B4-BE49-F238E27FC236}">
                <a16:creationId xmlns:a16="http://schemas.microsoft.com/office/drawing/2014/main" id="{4A8CAFBA-66AC-7431-169D-C5F06B18314B}"/>
              </a:ext>
            </a:extLst>
          </p:cNvPr>
          <p:cNvSpPr txBox="1"/>
          <p:nvPr/>
        </p:nvSpPr>
        <p:spPr>
          <a:xfrm>
            <a:off x="3301032" y="2301450"/>
            <a:ext cx="585417" cy="276999"/>
          </a:xfrm>
          <a:prstGeom prst="rect">
            <a:avLst/>
          </a:prstGeom>
          <a:noFill/>
        </p:spPr>
        <p:txBody>
          <a:bodyPr wrap="none" rtlCol="0">
            <a:spAutoFit/>
          </a:bodyPr>
          <a:lstStyle/>
          <a:p>
            <a:r>
              <a:rPr lang="es-ES" sz="1200" b="1" dirty="0"/>
              <a:t>SI/NO</a:t>
            </a:r>
            <a:endParaRPr lang="es-CO" sz="1200" b="1" dirty="0"/>
          </a:p>
        </p:txBody>
      </p:sp>
      <p:sp>
        <p:nvSpPr>
          <p:cNvPr id="82" name="CuadroTexto 81">
            <a:extLst>
              <a:ext uri="{FF2B5EF4-FFF2-40B4-BE49-F238E27FC236}">
                <a16:creationId xmlns:a16="http://schemas.microsoft.com/office/drawing/2014/main" id="{7572A202-A465-167B-2B0A-A0100632B2F0}"/>
              </a:ext>
            </a:extLst>
          </p:cNvPr>
          <p:cNvSpPr txBox="1"/>
          <p:nvPr/>
        </p:nvSpPr>
        <p:spPr>
          <a:xfrm>
            <a:off x="2932096" y="2826499"/>
            <a:ext cx="585417" cy="276999"/>
          </a:xfrm>
          <a:prstGeom prst="rect">
            <a:avLst/>
          </a:prstGeom>
          <a:noFill/>
        </p:spPr>
        <p:txBody>
          <a:bodyPr wrap="none" rtlCol="0">
            <a:spAutoFit/>
          </a:bodyPr>
          <a:lstStyle/>
          <a:p>
            <a:r>
              <a:rPr lang="es-ES" sz="1200" b="1" dirty="0"/>
              <a:t>SI/NO</a:t>
            </a:r>
            <a:endParaRPr lang="es-CO" sz="1200" b="1" dirty="0"/>
          </a:p>
        </p:txBody>
      </p:sp>
      <p:cxnSp>
        <p:nvCxnSpPr>
          <p:cNvPr id="84" name="Conector: angular 83">
            <a:extLst>
              <a:ext uri="{FF2B5EF4-FFF2-40B4-BE49-F238E27FC236}">
                <a16:creationId xmlns:a16="http://schemas.microsoft.com/office/drawing/2014/main" id="{683207C0-CE21-45BB-C42B-B6744A4EE371}"/>
              </a:ext>
            </a:extLst>
          </p:cNvPr>
          <p:cNvCxnSpPr>
            <a:cxnSpLocks/>
            <a:stCxn id="33" idx="2"/>
            <a:endCxn id="35" idx="0"/>
          </p:cNvCxnSpPr>
          <p:nvPr/>
        </p:nvCxnSpPr>
        <p:spPr>
          <a:xfrm rot="5400000">
            <a:off x="2505612" y="2663062"/>
            <a:ext cx="156575" cy="608355"/>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99" name="CuadroTexto 98">
            <a:extLst>
              <a:ext uri="{FF2B5EF4-FFF2-40B4-BE49-F238E27FC236}">
                <a16:creationId xmlns:a16="http://schemas.microsoft.com/office/drawing/2014/main" id="{E5BA40A5-B12E-A6DE-8858-EEE221F09FAB}"/>
              </a:ext>
            </a:extLst>
          </p:cNvPr>
          <p:cNvSpPr txBox="1"/>
          <p:nvPr/>
        </p:nvSpPr>
        <p:spPr>
          <a:xfrm>
            <a:off x="897787" y="3805540"/>
            <a:ext cx="1746431" cy="338554"/>
          </a:xfrm>
          <a:prstGeom prst="rect">
            <a:avLst/>
          </a:prstGeom>
          <a:solidFill>
            <a:srgbClr val="EE0000"/>
          </a:solidFill>
        </p:spPr>
        <p:txBody>
          <a:bodyPr wrap="square">
            <a:spAutoFit/>
          </a:bodyPr>
          <a:lstStyle/>
          <a:p>
            <a:r>
              <a:rPr lang="es-ES" sz="1600" b="1" dirty="0">
                <a:solidFill>
                  <a:schemeClr val="bg1"/>
                </a:solidFill>
              </a:rPr>
              <a:t>TIENE ESPACIO</a:t>
            </a:r>
            <a:endParaRPr lang="es-CO" sz="1600" b="1" dirty="0">
              <a:solidFill>
                <a:schemeClr val="bg1"/>
              </a:solidFill>
            </a:endParaRPr>
          </a:p>
        </p:txBody>
      </p:sp>
      <p:cxnSp>
        <p:nvCxnSpPr>
          <p:cNvPr id="101" name="Conector: angular 100">
            <a:extLst>
              <a:ext uri="{FF2B5EF4-FFF2-40B4-BE49-F238E27FC236}">
                <a16:creationId xmlns:a16="http://schemas.microsoft.com/office/drawing/2014/main" id="{BAC4D771-5A7E-A255-E440-85D151AAF3C1}"/>
              </a:ext>
            </a:extLst>
          </p:cNvPr>
          <p:cNvCxnSpPr>
            <a:cxnSpLocks/>
            <a:stCxn id="35" idx="2"/>
            <a:endCxn id="99" idx="0"/>
          </p:cNvCxnSpPr>
          <p:nvPr/>
        </p:nvCxnSpPr>
        <p:spPr>
          <a:xfrm rot="5400000">
            <a:off x="1814633" y="3340451"/>
            <a:ext cx="421459" cy="508718"/>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04" name="CuadroTexto 103">
            <a:extLst>
              <a:ext uri="{FF2B5EF4-FFF2-40B4-BE49-F238E27FC236}">
                <a16:creationId xmlns:a16="http://schemas.microsoft.com/office/drawing/2014/main" id="{420569FE-4426-76CD-59C1-2FBDF5EB2A83}"/>
              </a:ext>
            </a:extLst>
          </p:cNvPr>
          <p:cNvSpPr txBox="1"/>
          <p:nvPr/>
        </p:nvSpPr>
        <p:spPr>
          <a:xfrm>
            <a:off x="2620792" y="3960898"/>
            <a:ext cx="311304" cy="276999"/>
          </a:xfrm>
          <a:prstGeom prst="rect">
            <a:avLst/>
          </a:prstGeom>
          <a:noFill/>
        </p:spPr>
        <p:txBody>
          <a:bodyPr wrap="none" rtlCol="0">
            <a:spAutoFit/>
          </a:bodyPr>
          <a:lstStyle/>
          <a:p>
            <a:r>
              <a:rPr lang="es-ES" sz="1200" b="1" dirty="0"/>
              <a:t>SI</a:t>
            </a:r>
            <a:endParaRPr lang="es-CO" sz="1200" b="1" dirty="0"/>
          </a:p>
        </p:txBody>
      </p:sp>
      <p:sp>
        <p:nvSpPr>
          <p:cNvPr id="108" name="CuadroTexto 107">
            <a:extLst>
              <a:ext uri="{FF2B5EF4-FFF2-40B4-BE49-F238E27FC236}">
                <a16:creationId xmlns:a16="http://schemas.microsoft.com/office/drawing/2014/main" id="{6A43D20A-6908-5581-7060-22E362B15C5D}"/>
              </a:ext>
            </a:extLst>
          </p:cNvPr>
          <p:cNvSpPr txBox="1"/>
          <p:nvPr/>
        </p:nvSpPr>
        <p:spPr>
          <a:xfrm>
            <a:off x="9930716" y="4993933"/>
            <a:ext cx="516488" cy="276999"/>
          </a:xfrm>
          <a:prstGeom prst="rect">
            <a:avLst/>
          </a:prstGeom>
          <a:noFill/>
        </p:spPr>
        <p:txBody>
          <a:bodyPr wrap="square" rtlCol="0">
            <a:spAutoFit/>
          </a:bodyPr>
          <a:lstStyle/>
          <a:p>
            <a:r>
              <a:rPr lang="es-ES" sz="1200" b="1" dirty="0"/>
              <a:t>NO</a:t>
            </a:r>
            <a:endParaRPr lang="es-CO" sz="1200" b="1" dirty="0"/>
          </a:p>
        </p:txBody>
      </p:sp>
      <p:sp>
        <p:nvSpPr>
          <p:cNvPr id="113" name="CuadroTexto 112">
            <a:extLst>
              <a:ext uri="{FF2B5EF4-FFF2-40B4-BE49-F238E27FC236}">
                <a16:creationId xmlns:a16="http://schemas.microsoft.com/office/drawing/2014/main" id="{679847D7-0CC5-5B78-4420-72A4A820BDF9}"/>
              </a:ext>
            </a:extLst>
          </p:cNvPr>
          <p:cNvSpPr txBox="1"/>
          <p:nvPr/>
        </p:nvSpPr>
        <p:spPr>
          <a:xfrm>
            <a:off x="3439915" y="3816468"/>
            <a:ext cx="2225338"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CARDINALIDAD</a:t>
            </a:r>
            <a:endParaRPr lang="es-CO" sz="1600" dirty="0"/>
          </a:p>
        </p:txBody>
      </p:sp>
      <p:cxnSp>
        <p:nvCxnSpPr>
          <p:cNvPr id="115" name="Conector: angular 114">
            <a:extLst>
              <a:ext uri="{FF2B5EF4-FFF2-40B4-BE49-F238E27FC236}">
                <a16:creationId xmlns:a16="http://schemas.microsoft.com/office/drawing/2014/main" id="{9EF5C773-0038-1B34-8CA8-4AB916D0BE23}"/>
              </a:ext>
            </a:extLst>
          </p:cNvPr>
          <p:cNvCxnSpPr>
            <a:cxnSpLocks/>
            <a:stCxn id="99" idx="3"/>
            <a:endCxn id="113" idx="1"/>
          </p:cNvCxnSpPr>
          <p:nvPr/>
        </p:nvCxnSpPr>
        <p:spPr>
          <a:xfrm>
            <a:off x="2644218" y="3974817"/>
            <a:ext cx="795697" cy="10928"/>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9" name="Conector: angular 118">
            <a:extLst>
              <a:ext uri="{FF2B5EF4-FFF2-40B4-BE49-F238E27FC236}">
                <a16:creationId xmlns:a16="http://schemas.microsoft.com/office/drawing/2014/main" id="{1536999D-3C3D-ABB3-1304-05054D647742}"/>
              </a:ext>
            </a:extLst>
          </p:cNvPr>
          <p:cNvCxnSpPr>
            <a:cxnSpLocks/>
            <a:stCxn id="99" idx="2"/>
            <a:endCxn id="123" idx="0"/>
          </p:cNvCxnSpPr>
          <p:nvPr/>
        </p:nvCxnSpPr>
        <p:spPr>
          <a:xfrm rot="5400000">
            <a:off x="1359515" y="4095408"/>
            <a:ext cx="362803" cy="460175"/>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120" name="CuadroTexto 119">
            <a:extLst>
              <a:ext uri="{FF2B5EF4-FFF2-40B4-BE49-F238E27FC236}">
                <a16:creationId xmlns:a16="http://schemas.microsoft.com/office/drawing/2014/main" id="{BE7A1D57-5368-0967-BFC7-E460BF34CACC}"/>
              </a:ext>
            </a:extLst>
          </p:cNvPr>
          <p:cNvSpPr txBox="1"/>
          <p:nvPr/>
        </p:nvSpPr>
        <p:spPr>
          <a:xfrm>
            <a:off x="917677" y="4808889"/>
            <a:ext cx="516488" cy="276999"/>
          </a:xfrm>
          <a:prstGeom prst="rect">
            <a:avLst/>
          </a:prstGeom>
          <a:noFill/>
        </p:spPr>
        <p:txBody>
          <a:bodyPr wrap="square" rtlCol="0">
            <a:spAutoFit/>
          </a:bodyPr>
          <a:lstStyle/>
          <a:p>
            <a:r>
              <a:rPr lang="es-ES" sz="1200" b="1" dirty="0"/>
              <a:t>NO</a:t>
            </a:r>
            <a:endParaRPr lang="es-CO" sz="1200" b="1" dirty="0"/>
          </a:p>
        </p:txBody>
      </p:sp>
      <p:sp>
        <p:nvSpPr>
          <p:cNvPr id="123" name="CuadroTexto 122">
            <a:extLst>
              <a:ext uri="{FF2B5EF4-FFF2-40B4-BE49-F238E27FC236}">
                <a16:creationId xmlns:a16="http://schemas.microsoft.com/office/drawing/2014/main" id="{148BB830-3A68-A83E-E86B-68A4EC8FECE8}"/>
              </a:ext>
            </a:extLst>
          </p:cNvPr>
          <p:cNvSpPr txBox="1"/>
          <p:nvPr/>
        </p:nvSpPr>
        <p:spPr>
          <a:xfrm>
            <a:off x="437810" y="4506897"/>
            <a:ext cx="1746035" cy="338554"/>
          </a:xfrm>
          <a:prstGeom prst="rect">
            <a:avLst/>
          </a:prstGeom>
          <a:solidFill>
            <a:srgbClr val="EE0000"/>
          </a:solidFill>
        </p:spPr>
        <p:txBody>
          <a:bodyPr wrap="square">
            <a:spAutoFit/>
          </a:bodyPr>
          <a:lstStyle/>
          <a:p>
            <a:r>
              <a:rPr lang="es-ES" sz="1600" b="1" dirty="0">
                <a:solidFill>
                  <a:schemeClr val="bg1"/>
                </a:solidFill>
              </a:rPr>
              <a:t>TIENE NUMERO</a:t>
            </a:r>
            <a:endParaRPr lang="es-CO" sz="1600" b="1" dirty="0">
              <a:solidFill>
                <a:schemeClr val="bg1"/>
              </a:solidFill>
            </a:endParaRPr>
          </a:p>
        </p:txBody>
      </p:sp>
      <p:sp>
        <p:nvSpPr>
          <p:cNvPr id="126" name="CuadroTexto 125">
            <a:extLst>
              <a:ext uri="{FF2B5EF4-FFF2-40B4-BE49-F238E27FC236}">
                <a16:creationId xmlns:a16="http://schemas.microsoft.com/office/drawing/2014/main" id="{C810D4C3-4A95-CF0F-BF75-1CDB82C351F1}"/>
              </a:ext>
            </a:extLst>
          </p:cNvPr>
          <p:cNvSpPr txBox="1"/>
          <p:nvPr/>
        </p:nvSpPr>
        <p:spPr>
          <a:xfrm>
            <a:off x="1312460" y="5146398"/>
            <a:ext cx="1160289" cy="276999"/>
          </a:xfrm>
          <a:prstGeom prst="rect">
            <a:avLst/>
          </a:prstGeom>
          <a:noFill/>
        </p:spPr>
        <p:txBody>
          <a:bodyPr wrap="square">
            <a:spAutoFit/>
          </a:bodyPr>
          <a:lstStyle/>
          <a:p>
            <a:r>
              <a:rPr lang="es-ES" sz="1200" dirty="0">
                <a:solidFill>
                  <a:srgbClr val="EE0000"/>
                </a:solidFill>
              </a:rPr>
              <a:t>CALIDAD BAJA</a:t>
            </a:r>
            <a:endParaRPr lang="es-CO" sz="1200" dirty="0">
              <a:solidFill>
                <a:srgbClr val="EE0000"/>
              </a:solidFill>
            </a:endParaRPr>
          </a:p>
        </p:txBody>
      </p:sp>
      <p:cxnSp>
        <p:nvCxnSpPr>
          <p:cNvPr id="127" name="Conector: angular 126">
            <a:extLst>
              <a:ext uri="{FF2B5EF4-FFF2-40B4-BE49-F238E27FC236}">
                <a16:creationId xmlns:a16="http://schemas.microsoft.com/office/drawing/2014/main" id="{06F4F13D-173D-1FA9-9299-F2D36AAB6586}"/>
              </a:ext>
            </a:extLst>
          </p:cNvPr>
          <p:cNvCxnSpPr>
            <a:cxnSpLocks/>
            <a:stCxn id="123" idx="2"/>
            <a:endCxn id="126" idx="0"/>
          </p:cNvCxnSpPr>
          <p:nvPr/>
        </p:nvCxnSpPr>
        <p:spPr>
          <a:xfrm rot="16200000" flipH="1">
            <a:off x="1451243" y="4705035"/>
            <a:ext cx="300947" cy="581777"/>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132" name="CuadroTexto 131">
            <a:extLst>
              <a:ext uri="{FF2B5EF4-FFF2-40B4-BE49-F238E27FC236}">
                <a16:creationId xmlns:a16="http://schemas.microsoft.com/office/drawing/2014/main" id="{A26E60CF-92EA-A801-D9C2-1ED402E77BF5}"/>
              </a:ext>
            </a:extLst>
          </p:cNvPr>
          <p:cNvSpPr txBox="1"/>
          <p:nvPr/>
        </p:nvSpPr>
        <p:spPr>
          <a:xfrm>
            <a:off x="3389497" y="5220900"/>
            <a:ext cx="1569544" cy="338554"/>
          </a:xfrm>
          <a:prstGeom prst="rect">
            <a:avLst/>
          </a:prstGeom>
          <a:solidFill>
            <a:srgbClr val="EE0000"/>
          </a:solidFill>
        </p:spPr>
        <p:txBody>
          <a:bodyPr wrap="square">
            <a:spAutoFit/>
          </a:bodyPr>
          <a:lstStyle/>
          <a:p>
            <a:r>
              <a:rPr lang="es-ES" sz="1600" b="1" dirty="0">
                <a:solidFill>
                  <a:schemeClr val="bg1"/>
                </a:solidFill>
              </a:rPr>
              <a:t>TIENE NUMERO</a:t>
            </a:r>
            <a:endParaRPr lang="es-CO" sz="1600" b="1" dirty="0">
              <a:solidFill>
                <a:schemeClr val="bg1"/>
              </a:solidFill>
            </a:endParaRPr>
          </a:p>
        </p:txBody>
      </p:sp>
      <p:sp>
        <p:nvSpPr>
          <p:cNvPr id="134" name="CuadroTexto 133">
            <a:extLst>
              <a:ext uri="{FF2B5EF4-FFF2-40B4-BE49-F238E27FC236}">
                <a16:creationId xmlns:a16="http://schemas.microsoft.com/office/drawing/2014/main" id="{B7B8366A-C6BE-A86F-99FF-5E90D41B7B0B}"/>
              </a:ext>
            </a:extLst>
          </p:cNvPr>
          <p:cNvSpPr txBox="1"/>
          <p:nvPr/>
        </p:nvSpPr>
        <p:spPr>
          <a:xfrm>
            <a:off x="4027472" y="4558504"/>
            <a:ext cx="1637781"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ESPACIO</a:t>
            </a:r>
            <a:endParaRPr lang="es-CO" sz="1600" dirty="0"/>
          </a:p>
        </p:txBody>
      </p:sp>
      <p:cxnSp>
        <p:nvCxnSpPr>
          <p:cNvPr id="142" name="Conector: angular 141">
            <a:extLst>
              <a:ext uri="{FF2B5EF4-FFF2-40B4-BE49-F238E27FC236}">
                <a16:creationId xmlns:a16="http://schemas.microsoft.com/office/drawing/2014/main" id="{AFBEB999-A666-8346-0549-AC5A0CADA1DF}"/>
              </a:ext>
            </a:extLst>
          </p:cNvPr>
          <p:cNvCxnSpPr>
            <a:cxnSpLocks/>
            <a:stCxn id="113" idx="2"/>
            <a:endCxn id="134" idx="0"/>
          </p:cNvCxnSpPr>
          <p:nvPr/>
        </p:nvCxnSpPr>
        <p:spPr>
          <a:xfrm rot="16200000" flipH="1">
            <a:off x="4497732" y="4209873"/>
            <a:ext cx="403482" cy="293779"/>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5" name="Conector: angular 144">
            <a:extLst>
              <a:ext uri="{FF2B5EF4-FFF2-40B4-BE49-F238E27FC236}">
                <a16:creationId xmlns:a16="http://schemas.microsoft.com/office/drawing/2014/main" id="{283F55BB-8978-BF83-91FA-EB589C307CBF}"/>
              </a:ext>
            </a:extLst>
          </p:cNvPr>
          <p:cNvCxnSpPr>
            <a:cxnSpLocks/>
            <a:stCxn id="132" idx="2"/>
            <a:endCxn id="167" idx="0"/>
          </p:cNvCxnSpPr>
          <p:nvPr/>
        </p:nvCxnSpPr>
        <p:spPr>
          <a:xfrm rot="16200000" flipH="1">
            <a:off x="4255537" y="5478185"/>
            <a:ext cx="323001" cy="485537"/>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148" name="CuadroTexto 147">
            <a:extLst>
              <a:ext uri="{FF2B5EF4-FFF2-40B4-BE49-F238E27FC236}">
                <a16:creationId xmlns:a16="http://schemas.microsoft.com/office/drawing/2014/main" id="{77C90361-EF67-E21C-C72C-2CD0D20D9949}"/>
              </a:ext>
            </a:extLst>
          </p:cNvPr>
          <p:cNvSpPr txBox="1"/>
          <p:nvPr/>
        </p:nvSpPr>
        <p:spPr>
          <a:xfrm>
            <a:off x="4603860" y="5591665"/>
            <a:ext cx="311304" cy="276999"/>
          </a:xfrm>
          <a:prstGeom prst="rect">
            <a:avLst/>
          </a:prstGeom>
          <a:noFill/>
        </p:spPr>
        <p:txBody>
          <a:bodyPr wrap="none" rtlCol="0">
            <a:spAutoFit/>
          </a:bodyPr>
          <a:lstStyle/>
          <a:p>
            <a:r>
              <a:rPr lang="es-ES" sz="1200" b="1" dirty="0"/>
              <a:t>SI</a:t>
            </a:r>
            <a:endParaRPr lang="es-CO" sz="1200" b="1" dirty="0"/>
          </a:p>
        </p:txBody>
      </p:sp>
      <p:sp>
        <p:nvSpPr>
          <p:cNvPr id="150" name="CuadroTexto 149">
            <a:extLst>
              <a:ext uri="{FF2B5EF4-FFF2-40B4-BE49-F238E27FC236}">
                <a16:creationId xmlns:a16="http://schemas.microsoft.com/office/drawing/2014/main" id="{F152A9F0-2685-8DD4-4E9E-B34680B91AB7}"/>
              </a:ext>
            </a:extLst>
          </p:cNvPr>
          <p:cNvSpPr txBox="1"/>
          <p:nvPr/>
        </p:nvSpPr>
        <p:spPr>
          <a:xfrm>
            <a:off x="10643731" y="4615738"/>
            <a:ext cx="311304" cy="276999"/>
          </a:xfrm>
          <a:prstGeom prst="rect">
            <a:avLst/>
          </a:prstGeom>
          <a:noFill/>
        </p:spPr>
        <p:txBody>
          <a:bodyPr wrap="none" rtlCol="0">
            <a:spAutoFit/>
          </a:bodyPr>
          <a:lstStyle/>
          <a:p>
            <a:r>
              <a:rPr lang="es-ES" sz="1200" b="1" dirty="0"/>
              <a:t>SI</a:t>
            </a:r>
            <a:endParaRPr lang="es-CO" sz="1200" b="1" dirty="0"/>
          </a:p>
        </p:txBody>
      </p:sp>
      <p:sp>
        <p:nvSpPr>
          <p:cNvPr id="156" name="CuadroTexto 155">
            <a:extLst>
              <a:ext uri="{FF2B5EF4-FFF2-40B4-BE49-F238E27FC236}">
                <a16:creationId xmlns:a16="http://schemas.microsoft.com/office/drawing/2014/main" id="{3FFFB9D4-FCF1-B416-3BB7-510182177048}"/>
              </a:ext>
            </a:extLst>
          </p:cNvPr>
          <p:cNvSpPr txBox="1"/>
          <p:nvPr/>
        </p:nvSpPr>
        <p:spPr>
          <a:xfrm>
            <a:off x="6362459" y="3835421"/>
            <a:ext cx="1160289" cy="276999"/>
          </a:xfrm>
          <a:prstGeom prst="rect">
            <a:avLst/>
          </a:prstGeom>
          <a:noFill/>
        </p:spPr>
        <p:txBody>
          <a:bodyPr wrap="square">
            <a:spAutoFit/>
          </a:bodyPr>
          <a:lstStyle/>
          <a:p>
            <a:r>
              <a:rPr lang="es-ES" sz="1200" dirty="0">
                <a:solidFill>
                  <a:srgbClr val="EE0000"/>
                </a:solidFill>
              </a:rPr>
              <a:t>CALIDAD BAJA</a:t>
            </a:r>
            <a:endParaRPr lang="es-CO" sz="1200" dirty="0">
              <a:solidFill>
                <a:srgbClr val="EE0000"/>
              </a:solidFill>
            </a:endParaRPr>
          </a:p>
        </p:txBody>
      </p:sp>
      <p:sp>
        <p:nvSpPr>
          <p:cNvPr id="160" name="CuadroTexto 159">
            <a:extLst>
              <a:ext uri="{FF2B5EF4-FFF2-40B4-BE49-F238E27FC236}">
                <a16:creationId xmlns:a16="http://schemas.microsoft.com/office/drawing/2014/main" id="{F08BA3DD-1C62-3732-0729-C942368B85A4}"/>
              </a:ext>
            </a:extLst>
          </p:cNvPr>
          <p:cNvSpPr txBox="1"/>
          <p:nvPr/>
        </p:nvSpPr>
        <p:spPr>
          <a:xfrm>
            <a:off x="977846" y="4252950"/>
            <a:ext cx="459757" cy="276999"/>
          </a:xfrm>
          <a:prstGeom prst="rect">
            <a:avLst/>
          </a:prstGeom>
          <a:noFill/>
        </p:spPr>
        <p:txBody>
          <a:bodyPr wrap="square" rtlCol="0">
            <a:spAutoFit/>
          </a:bodyPr>
          <a:lstStyle/>
          <a:p>
            <a:r>
              <a:rPr lang="es-ES" sz="1200" b="1" dirty="0"/>
              <a:t>SI</a:t>
            </a:r>
            <a:endParaRPr lang="es-CO" sz="1200" b="1" dirty="0"/>
          </a:p>
        </p:txBody>
      </p:sp>
      <p:cxnSp>
        <p:nvCxnSpPr>
          <p:cNvPr id="162" name="Conector: angular 161">
            <a:extLst>
              <a:ext uri="{FF2B5EF4-FFF2-40B4-BE49-F238E27FC236}">
                <a16:creationId xmlns:a16="http://schemas.microsoft.com/office/drawing/2014/main" id="{BA1D3016-F610-8937-E724-9549DC3F3941}"/>
              </a:ext>
            </a:extLst>
          </p:cNvPr>
          <p:cNvCxnSpPr>
            <a:cxnSpLocks/>
            <a:stCxn id="134" idx="2"/>
            <a:endCxn id="132" idx="0"/>
          </p:cNvCxnSpPr>
          <p:nvPr/>
        </p:nvCxnSpPr>
        <p:spPr>
          <a:xfrm rot="5400000">
            <a:off x="4348395" y="4722932"/>
            <a:ext cx="323842" cy="672094"/>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164" name="CuadroTexto 163">
            <a:extLst>
              <a:ext uri="{FF2B5EF4-FFF2-40B4-BE49-F238E27FC236}">
                <a16:creationId xmlns:a16="http://schemas.microsoft.com/office/drawing/2014/main" id="{5DC4A496-5D20-9DD2-8FE0-B41B7AF2EC83}"/>
              </a:ext>
            </a:extLst>
          </p:cNvPr>
          <p:cNvSpPr txBox="1"/>
          <p:nvPr/>
        </p:nvSpPr>
        <p:spPr>
          <a:xfrm>
            <a:off x="4785029" y="4319639"/>
            <a:ext cx="586445" cy="276999"/>
          </a:xfrm>
          <a:prstGeom prst="rect">
            <a:avLst/>
          </a:prstGeom>
          <a:noFill/>
        </p:spPr>
        <p:txBody>
          <a:bodyPr wrap="square" rtlCol="0">
            <a:spAutoFit/>
          </a:bodyPr>
          <a:lstStyle/>
          <a:p>
            <a:r>
              <a:rPr lang="es-ES" sz="1200" b="1" dirty="0"/>
              <a:t>SI/NO</a:t>
            </a:r>
            <a:endParaRPr lang="es-CO" sz="1200" b="1" dirty="0"/>
          </a:p>
        </p:txBody>
      </p:sp>
      <p:sp>
        <p:nvSpPr>
          <p:cNvPr id="167" name="CuadroTexto 166">
            <a:extLst>
              <a:ext uri="{FF2B5EF4-FFF2-40B4-BE49-F238E27FC236}">
                <a16:creationId xmlns:a16="http://schemas.microsoft.com/office/drawing/2014/main" id="{9C5FB53C-B91C-4D2D-6A43-245018E6C3E1}"/>
              </a:ext>
            </a:extLst>
          </p:cNvPr>
          <p:cNvSpPr txBox="1"/>
          <p:nvPr/>
        </p:nvSpPr>
        <p:spPr>
          <a:xfrm>
            <a:off x="4004833" y="5882455"/>
            <a:ext cx="1309945"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LETRA</a:t>
            </a:r>
            <a:endParaRPr lang="es-CO" sz="1600" dirty="0"/>
          </a:p>
        </p:txBody>
      </p:sp>
      <p:sp>
        <p:nvSpPr>
          <p:cNvPr id="239" name="CuadroTexto 238">
            <a:extLst>
              <a:ext uri="{FF2B5EF4-FFF2-40B4-BE49-F238E27FC236}">
                <a16:creationId xmlns:a16="http://schemas.microsoft.com/office/drawing/2014/main" id="{124653AA-AF80-DDAD-D84F-2F9F8AA24F9F}"/>
              </a:ext>
            </a:extLst>
          </p:cNvPr>
          <p:cNvSpPr txBox="1"/>
          <p:nvPr/>
        </p:nvSpPr>
        <p:spPr>
          <a:xfrm>
            <a:off x="5542187" y="6010161"/>
            <a:ext cx="585417" cy="276999"/>
          </a:xfrm>
          <a:prstGeom prst="rect">
            <a:avLst/>
          </a:prstGeom>
          <a:noFill/>
        </p:spPr>
        <p:txBody>
          <a:bodyPr wrap="none" rtlCol="0">
            <a:spAutoFit/>
          </a:bodyPr>
          <a:lstStyle/>
          <a:p>
            <a:r>
              <a:rPr lang="es-ES" sz="1200" b="1" dirty="0"/>
              <a:t>SI/NO</a:t>
            </a:r>
            <a:endParaRPr lang="es-CO" sz="1200" b="1" dirty="0"/>
          </a:p>
        </p:txBody>
      </p:sp>
      <p:sp>
        <p:nvSpPr>
          <p:cNvPr id="247" name="CuadroTexto 246">
            <a:extLst>
              <a:ext uri="{FF2B5EF4-FFF2-40B4-BE49-F238E27FC236}">
                <a16:creationId xmlns:a16="http://schemas.microsoft.com/office/drawing/2014/main" id="{2037F6F8-9A52-B6C9-B81D-52F3E61C909E}"/>
              </a:ext>
            </a:extLst>
          </p:cNvPr>
          <p:cNvSpPr txBox="1"/>
          <p:nvPr/>
        </p:nvSpPr>
        <p:spPr>
          <a:xfrm>
            <a:off x="3035457" y="5444292"/>
            <a:ext cx="516488" cy="276999"/>
          </a:xfrm>
          <a:prstGeom prst="rect">
            <a:avLst/>
          </a:prstGeom>
          <a:noFill/>
        </p:spPr>
        <p:txBody>
          <a:bodyPr wrap="square" rtlCol="0">
            <a:spAutoFit/>
          </a:bodyPr>
          <a:lstStyle/>
          <a:p>
            <a:r>
              <a:rPr lang="es-ES" sz="1200" b="1" dirty="0"/>
              <a:t>NO</a:t>
            </a:r>
            <a:endParaRPr lang="es-CO" sz="1200" b="1" dirty="0"/>
          </a:p>
        </p:txBody>
      </p:sp>
      <p:cxnSp>
        <p:nvCxnSpPr>
          <p:cNvPr id="251" name="Conector: angular 250">
            <a:extLst>
              <a:ext uri="{FF2B5EF4-FFF2-40B4-BE49-F238E27FC236}">
                <a16:creationId xmlns:a16="http://schemas.microsoft.com/office/drawing/2014/main" id="{33B88F09-CA1A-6993-2587-DFD2CB30D3BA}"/>
              </a:ext>
            </a:extLst>
          </p:cNvPr>
          <p:cNvCxnSpPr>
            <a:cxnSpLocks/>
            <a:stCxn id="123" idx="1"/>
            <a:endCxn id="167" idx="1"/>
          </p:cNvCxnSpPr>
          <p:nvPr/>
        </p:nvCxnSpPr>
        <p:spPr>
          <a:xfrm rot="10800000" flipH="1" flipV="1">
            <a:off x="437809" y="4676174"/>
            <a:ext cx="3567023" cy="1375558"/>
          </a:xfrm>
          <a:prstGeom prst="bentConnector3">
            <a:avLst>
              <a:gd name="adj1" fmla="val -6409"/>
            </a:avLst>
          </a:prstGeom>
          <a:ln w="38100">
            <a:solidFill>
              <a:srgbClr val="FFC000"/>
            </a:solidFill>
            <a:tailEnd type="triangle"/>
          </a:ln>
        </p:spPr>
        <p:style>
          <a:lnRef idx="2">
            <a:schemeClr val="accent1"/>
          </a:lnRef>
          <a:fillRef idx="0">
            <a:schemeClr val="accent1"/>
          </a:fillRef>
          <a:effectRef idx="1">
            <a:schemeClr val="accent1"/>
          </a:effectRef>
          <a:fontRef idx="minor">
            <a:schemeClr val="tx1"/>
          </a:fontRef>
        </p:style>
      </p:cxnSp>
      <p:sp>
        <p:nvSpPr>
          <p:cNvPr id="256" name="CuadroTexto 255">
            <a:extLst>
              <a:ext uri="{FF2B5EF4-FFF2-40B4-BE49-F238E27FC236}">
                <a16:creationId xmlns:a16="http://schemas.microsoft.com/office/drawing/2014/main" id="{8CAA9F25-5245-C867-8AEE-CC88A1BF2489}"/>
              </a:ext>
            </a:extLst>
          </p:cNvPr>
          <p:cNvSpPr txBox="1"/>
          <p:nvPr/>
        </p:nvSpPr>
        <p:spPr>
          <a:xfrm>
            <a:off x="221665" y="5129788"/>
            <a:ext cx="311304" cy="276999"/>
          </a:xfrm>
          <a:prstGeom prst="rect">
            <a:avLst/>
          </a:prstGeom>
          <a:noFill/>
        </p:spPr>
        <p:txBody>
          <a:bodyPr wrap="none" rtlCol="0">
            <a:spAutoFit/>
          </a:bodyPr>
          <a:lstStyle/>
          <a:p>
            <a:r>
              <a:rPr lang="es-ES" sz="1200" b="1" dirty="0"/>
              <a:t>SI</a:t>
            </a:r>
            <a:endParaRPr lang="es-CO" sz="1200" b="1" dirty="0"/>
          </a:p>
        </p:txBody>
      </p:sp>
      <p:sp>
        <p:nvSpPr>
          <p:cNvPr id="265" name="CuadroTexto 264">
            <a:extLst>
              <a:ext uri="{FF2B5EF4-FFF2-40B4-BE49-F238E27FC236}">
                <a16:creationId xmlns:a16="http://schemas.microsoft.com/office/drawing/2014/main" id="{7F01BAB7-313D-7D29-4A6B-05B248A893B2}"/>
              </a:ext>
            </a:extLst>
          </p:cNvPr>
          <p:cNvSpPr txBox="1"/>
          <p:nvPr/>
        </p:nvSpPr>
        <p:spPr>
          <a:xfrm>
            <a:off x="6250682" y="5876009"/>
            <a:ext cx="1038693"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BIS</a:t>
            </a:r>
            <a:endParaRPr lang="es-CO" sz="1600" dirty="0"/>
          </a:p>
        </p:txBody>
      </p:sp>
      <p:sp>
        <p:nvSpPr>
          <p:cNvPr id="269" name="CuadroTexto 268">
            <a:extLst>
              <a:ext uri="{FF2B5EF4-FFF2-40B4-BE49-F238E27FC236}">
                <a16:creationId xmlns:a16="http://schemas.microsoft.com/office/drawing/2014/main" id="{E9688EC4-4091-1894-2F38-C849FA4A26A1}"/>
              </a:ext>
            </a:extLst>
          </p:cNvPr>
          <p:cNvSpPr txBox="1"/>
          <p:nvPr/>
        </p:nvSpPr>
        <p:spPr>
          <a:xfrm>
            <a:off x="8017732" y="5876009"/>
            <a:ext cx="1394415" cy="338554"/>
          </a:xfrm>
          <a:prstGeom prst="rect">
            <a:avLst/>
          </a:prstGeom>
          <a:solidFill>
            <a:schemeClr val="accent2">
              <a:lumMod val="20000"/>
              <a:lumOff val="80000"/>
            </a:schemeClr>
          </a:solidFill>
        </p:spPr>
        <p:txBody>
          <a:bodyPr wrap="square">
            <a:spAutoFit/>
          </a:bodyPr>
          <a:lstStyle/>
          <a:p>
            <a:r>
              <a:rPr lang="es-ES" sz="1600" dirty="0">
                <a:solidFill>
                  <a:schemeClr val="tx2">
                    <a:lumMod val="75000"/>
                    <a:lumOff val="25000"/>
                  </a:schemeClr>
                </a:solidFill>
              </a:rPr>
              <a:t>TIENE LETRA</a:t>
            </a:r>
            <a:endParaRPr lang="es-CO" sz="1600" dirty="0"/>
          </a:p>
        </p:txBody>
      </p:sp>
      <p:sp>
        <p:nvSpPr>
          <p:cNvPr id="271" name="CuadroTexto 270">
            <a:extLst>
              <a:ext uri="{FF2B5EF4-FFF2-40B4-BE49-F238E27FC236}">
                <a16:creationId xmlns:a16="http://schemas.microsoft.com/office/drawing/2014/main" id="{CE62D448-2999-69DD-7059-DF13FA9657E4}"/>
              </a:ext>
            </a:extLst>
          </p:cNvPr>
          <p:cNvSpPr txBox="1"/>
          <p:nvPr/>
        </p:nvSpPr>
        <p:spPr>
          <a:xfrm>
            <a:off x="7328953" y="6013913"/>
            <a:ext cx="744478" cy="276999"/>
          </a:xfrm>
          <a:prstGeom prst="rect">
            <a:avLst/>
          </a:prstGeom>
          <a:noFill/>
        </p:spPr>
        <p:txBody>
          <a:bodyPr wrap="square" rtlCol="0">
            <a:spAutoFit/>
          </a:bodyPr>
          <a:lstStyle/>
          <a:p>
            <a:r>
              <a:rPr lang="es-ES" sz="1200" b="1" dirty="0"/>
              <a:t>SI/NO</a:t>
            </a:r>
            <a:endParaRPr lang="es-CO" sz="1200" b="1" dirty="0"/>
          </a:p>
        </p:txBody>
      </p:sp>
      <p:sp>
        <p:nvSpPr>
          <p:cNvPr id="279" name="CuadroTexto 278">
            <a:extLst>
              <a:ext uri="{FF2B5EF4-FFF2-40B4-BE49-F238E27FC236}">
                <a16:creationId xmlns:a16="http://schemas.microsoft.com/office/drawing/2014/main" id="{300DC929-949D-F520-452F-7DD5E0FD2425}"/>
              </a:ext>
            </a:extLst>
          </p:cNvPr>
          <p:cNvSpPr txBox="1"/>
          <p:nvPr/>
        </p:nvSpPr>
        <p:spPr>
          <a:xfrm>
            <a:off x="10276525" y="4855434"/>
            <a:ext cx="1394415" cy="338554"/>
          </a:xfrm>
          <a:prstGeom prst="rect">
            <a:avLst/>
          </a:prstGeom>
          <a:solidFill>
            <a:srgbClr val="EE0000"/>
          </a:solidFill>
        </p:spPr>
        <p:txBody>
          <a:bodyPr wrap="square">
            <a:spAutoFit/>
          </a:bodyPr>
          <a:lstStyle/>
          <a:p>
            <a:r>
              <a:rPr lang="es-ES" sz="1600" b="1" dirty="0">
                <a:solidFill>
                  <a:schemeClr val="bg1"/>
                </a:solidFill>
              </a:rPr>
              <a:t>TIENE GUIÓN</a:t>
            </a:r>
            <a:endParaRPr lang="es-CO" sz="1600" b="1" dirty="0">
              <a:solidFill>
                <a:schemeClr val="bg1"/>
              </a:solidFill>
            </a:endParaRPr>
          </a:p>
        </p:txBody>
      </p:sp>
      <p:cxnSp>
        <p:nvCxnSpPr>
          <p:cNvPr id="282" name="Conector: angular 281">
            <a:extLst>
              <a:ext uri="{FF2B5EF4-FFF2-40B4-BE49-F238E27FC236}">
                <a16:creationId xmlns:a16="http://schemas.microsoft.com/office/drawing/2014/main" id="{68335768-7648-03B0-BC9E-40619D19653F}"/>
              </a:ext>
            </a:extLst>
          </p:cNvPr>
          <p:cNvCxnSpPr>
            <a:cxnSpLocks/>
            <a:stCxn id="269" idx="3"/>
            <a:endCxn id="279" idx="2"/>
          </p:cNvCxnSpPr>
          <p:nvPr/>
        </p:nvCxnSpPr>
        <p:spPr>
          <a:xfrm flipV="1">
            <a:off x="9412147" y="5193988"/>
            <a:ext cx="1561586" cy="85129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90" name="CuadroTexto 289">
            <a:extLst>
              <a:ext uri="{FF2B5EF4-FFF2-40B4-BE49-F238E27FC236}">
                <a16:creationId xmlns:a16="http://schemas.microsoft.com/office/drawing/2014/main" id="{CBBB9224-83B2-0CC7-C5B2-5E9784E2CD14}"/>
              </a:ext>
            </a:extLst>
          </p:cNvPr>
          <p:cNvSpPr txBox="1"/>
          <p:nvPr/>
        </p:nvSpPr>
        <p:spPr>
          <a:xfrm>
            <a:off x="10188960" y="3294308"/>
            <a:ext cx="1569544" cy="338554"/>
          </a:xfrm>
          <a:prstGeom prst="rect">
            <a:avLst/>
          </a:prstGeom>
          <a:solidFill>
            <a:srgbClr val="EE0000"/>
          </a:solidFill>
        </p:spPr>
        <p:txBody>
          <a:bodyPr wrap="square">
            <a:spAutoFit/>
          </a:bodyPr>
          <a:lstStyle/>
          <a:p>
            <a:r>
              <a:rPr lang="es-ES" sz="1600" b="1" dirty="0">
                <a:solidFill>
                  <a:schemeClr val="bg1"/>
                </a:solidFill>
              </a:rPr>
              <a:t>TIENE NUMERO</a:t>
            </a:r>
            <a:endParaRPr lang="es-CO" sz="1600" b="1" dirty="0">
              <a:solidFill>
                <a:schemeClr val="bg1"/>
              </a:solidFill>
            </a:endParaRPr>
          </a:p>
        </p:txBody>
      </p:sp>
      <p:cxnSp>
        <p:nvCxnSpPr>
          <p:cNvPr id="292" name="Conector: angular 291">
            <a:extLst>
              <a:ext uri="{FF2B5EF4-FFF2-40B4-BE49-F238E27FC236}">
                <a16:creationId xmlns:a16="http://schemas.microsoft.com/office/drawing/2014/main" id="{1E4B028A-0494-78F3-9553-61581F09832C}"/>
              </a:ext>
            </a:extLst>
          </p:cNvPr>
          <p:cNvCxnSpPr>
            <a:cxnSpLocks/>
            <a:stCxn id="279" idx="0"/>
            <a:endCxn id="290" idx="2"/>
          </p:cNvCxnSpPr>
          <p:nvPr/>
        </p:nvCxnSpPr>
        <p:spPr>
          <a:xfrm rot="16200000" flipV="1">
            <a:off x="10362447" y="4244147"/>
            <a:ext cx="1222572" cy="1"/>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7" name="Conector: angular 296">
            <a:extLst>
              <a:ext uri="{FF2B5EF4-FFF2-40B4-BE49-F238E27FC236}">
                <a16:creationId xmlns:a16="http://schemas.microsoft.com/office/drawing/2014/main" id="{8614A34D-1947-B1BE-7788-0660AD7B8907}"/>
              </a:ext>
            </a:extLst>
          </p:cNvPr>
          <p:cNvCxnSpPr>
            <a:cxnSpLocks/>
            <a:stCxn id="279" idx="1"/>
            <a:endCxn id="156" idx="3"/>
          </p:cNvCxnSpPr>
          <p:nvPr/>
        </p:nvCxnSpPr>
        <p:spPr>
          <a:xfrm rot="10800000">
            <a:off x="7522749" y="3973921"/>
            <a:ext cx="2753777" cy="1050790"/>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419" name="CuadroTexto 418">
            <a:extLst>
              <a:ext uri="{FF2B5EF4-FFF2-40B4-BE49-F238E27FC236}">
                <a16:creationId xmlns:a16="http://schemas.microsoft.com/office/drawing/2014/main" id="{058AA4C2-6B5F-F865-312C-8479C433F660}"/>
              </a:ext>
            </a:extLst>
          </p:cNvPr>
          <p:cNvSpPr txBox="1"/>
          <p:nvPr/>
        </p:nvSpPr>
        <p:spPr>
          <a:xfrm>
            <a:off x="2243080" y="3347059"/>
            <a:ext cx="585417" cy="276999"/>
          </a:xfrm>
          <a:prstGeom prst="rect">
            <a:avLst/>
          </a:prstGeom>
          <a:noFill/>
        </p:spPr>
        <p:txBody>
          <a:bodyPr wrap="none" rtlCol="0">
            <a:spAutoFit/>
          </a:bodyPr>
          <a:lstStyle/>
          <a:p>
            <a:r>
              <a:rPr lang="es-ES" sz="1200" b="1" dirty="0"/>
              <a:t>SI/NO</a:t>
            </a:r>
            <a:endParaRPr lang="es-CO" sz="1200" b="1" dirty="0"/>
          </a:p>
        </p:txBody>
      </p:sp>
      <p:cxnSp>
        <p:nvCxnSpPr>
          <p:cNvPr id="468" name="Conector: angular 467">
            <a:extLst>
              <a:ext uri="{FF2B5EF4-FFF2-40B4-BE49-F238E27FC236}">
                <a16:creationId xmlns:a16="http://schemas.microsoft.com/office/drawing/2014/main" id="{20F6B3B7-EE80-BED3-9175-CE6857E08E6E}"/>
              </a:ext>
            </a:extLst>
          </p:cNvPr>
          <p:cNvCxnSpPr>
            <a:stCxn id="132" idx="1"/>
            <a:endCxn id="126" idx="2"/>
          </p:cNvCxnSpPr>
          <p:nvPr/>
        </p:nvCxnSpPr>
        <p:spPr>
          <a:xfrm rot="10800000" flipV="1">
            <a:off x="1892605" y="5390177"/>
            <a:ext cx="1496892" cy="33220"/>
          </a:xfrm>
          <a:prstGeom prst="bentConnector4">
            <a:avLst>
              <a:gd name="adj1" fmla="val 30622"/>
              <a:gd name="adj2" fmla="val 1197703"/>
            </a:avLst>
          </a:prstGeom>
          <a:ln>
            <a:tailEnd type="triangle"/>
          </a:ln>
        </p:spPr>
        <p:style>
          <a:lnRef idx="2">
            <a:schemeClr val="accent1"/>
          </a:lnRef>
          <a:fillRef idx="0">
            <a:schemeClr val="accent1"/>
          </a:fillRef>
          <a:effectRef idx="1">
            <a:schemeClr val="accent1"/>
          </a:effectRef>
          <a:fontRef idx="minor">
            <a:schemeClr val="tx1"/>
          </a:fontRef>
        </p:style>
      </p:cxnSp>
      <p:sp>
        <p:nvSpPr>
          <p:cNvPr id="500" name="CuadroTexto 499">
            <a:extLst>
              <a:ext uri="{FF2B5EF4-FFF2-40B4-BE49-F238E27FC236}">
                <a16:creationId xmlns:a16="http://schemas.microsoft.com/office/drawing/2014/main" id="{82EF9D4E-FFA0-67EB-A4B2-34FD55F6339B}"/>
              </a:ext>
            </a:extLst>
          </p:cNvPr>
          <p:cNvSpPr txBox="1"/>
          <p:nvPr/>
        </p:nvSpPr>
        <p:spPr>
          <a:xfrm>
            <a:off x="9368210" y="6022077"/>
            <a:ext cx="744478" cy="276999"/>
          </a:xfrm>
          <a:prstGeom prst="rect">
            <a:avLst/>
          </a:prstGeom>
          <a:noFill/>
        </p:spPr>
        <p:txBody>
          <a:bodyPr wrap="square" rtlCol="0">
            <a:spAutoFit/>
          </a:bodyPr>
          <a:lstStyle/>
          <a:p>
            <a:r>
              <a:rPr lang="es-ES" sz="1200" b="1" dirty="0"/>
              <a:t>SI/NO</a:t>
            </a:r>
            <a:endParaRPr lang="es-CO" sz="1200" b="1" dirty="0"/>
          </a:p>
        </p:txBody>
      </p:sp>
      <p:sp>
        <p:nvSpPr>
          <p:cNvPr id="508" name="CuadroTexto 507">
            <a:extLst>
              <a:ext uri="{FF2B5EF4-FFF2-40B4-BE49-F238E27FC236}">
                <a16:creationId xmlns:a16="http://schemas.microsoft.com/office/drawing/2014/main" id="{6945BAD7-9952-0078-84A3-95DAAF3E53BA}"/>
              </a:ext>
            </a:extLst>
          </p:cNvPr>
          <p:cNvSpPr txBox="1"/>
          <p:nvPr/>
        </p:nvSpPr>
        <p:spPr>
          <a:xfrm>
            <a:off x="10372806" y="2311236"/>
            <a:ext cx="1201851" cy="276999"/>
          </a:xfrm>
          <a:prstGeom prst="rect">
            <a:avLst/>
          </a:prstGeom>
          <a:noFill/>
        </p:spPr>
        <p:txBody>
          <a:bodyPr wrap="square">
            <a:spAutoFit/>
          </a:bodyPr>
          <a:lstStyle/>
          <a:p>
            <a:r>
              <a:rPr lang="es-ES" sz="1200" dirty="0">
                <a:solidFill>
                  <a:schemeClr val="tx2">
                    <a:lumMod val="75000"/>
                    <a:lumOff val="25000"/>
                  </a:schemeClr>
                </a:solidFill>
              </a:rPr>
              <a:t>CALIDAD</a:t>
            </a:r>
            <a:r>
              <a:rPr lang="es-ES" sz="1200" dirty="0">
                <a:solidFill>
                  <a:srgbClr val="EE0000"/>
                </a:solidFill>
              </a:rPr>
              <a:t> </a:t>
            </a:r>
            <a:r>
              <a:rPr lang="es-ES" sz="1200" dirty="0">
                <a:solidFill>
                  <a:schemeClr val="tx2">
                    <a:lumMod val="75000"/>
                    <a:lumOff val="25000"/>
                  </a:schemeClr>
                </a:solidFill>
              </a:rPr>
              <a:t>ALTA</a:t>
            </a:r>
            <a:endParaRPr lang="es-CO" sz="1200" dirty="0">
              <a:solidFill>
                <a:schemeClr val="tx2">
                  <a:lumMod val="75000"/>
                  <a:lumOff val="25000"/>
                </a:schemeClr>
              </a:solidFill>
            </a:endParaRPr>
          </a:p>
        </p:txBody>
      </p:sp>
      <p:sp>
        <p:nvSpPr>
          <p:cNvPr id="510" name="CuadroTexto 509">
            <a:extLst>
              <a:ext uri="{FF2B5EF4-FFF2-40B4-BE49-F238E27FC236}">
                <a16:creationId xmlns:a16="http://schemas.microsoft.com/office/drawing/2014/main" id="{F3603FFB-7977-159A-A942-1ADAFCE2EED9}"/>
              </a:ext>
            </a:extLst>
          </p:cNvPr>
          <p:cNvSpPr txBox="1"/>
          <p:nvPr/>
        </p:nvSpPr>
        <p:spPr>
          <a:xfrm>
            <a:off x="10962891" y="3077598"/>
            <a:ext cx="311304" cy="276999"/>
          </a:xfrm>
          <a:prstGeom prst="rect">
            <a:avLst/>
          </a:prstGeom>
          <a:noFill/>
        </p:spPr>
        <p:txBody>
          <a:bodyPr wrap="none" rtlCol="0">
            <a:spAutoFit/>
          </a:bodyPr>
          <a:lstStyle/>
          <a:p>
            <a:r>
              <a:rPr lang="es-ES" sz="1200" b="1" dirty="0"/>
              <a:t>SI</a:t>
            </a:r>
            <a:endParaRPr lang="es-CO" sz="1200" b="1" dirty="0"/>
          </a:p>
        </p:txBody>
      </p:sp>
      <p:cxnSp>
        <p:nvCxnSpPr>
          <p:cNvPr id="512" name="Conector recto de flecha 511">
            <a:extLst>
              <a:ext uri="{FF2B5EF4-FFF2-40B4-BE49-F238E27FC236}">
                <a16:creationId xmlns:a16="http://schemas.microsoft.com/office/drawing/2014/main" id="{F6037D5D-713A-7656-6F11-EF4549228A3D}"/>
              </a:ext>
            </a:extLst>
          </p:cNvPr>
          <p:cNvCxnSpPr>
            <a:stCxn id="290" idx="0"/>
            <a:endCxn id="508" idx="2"/>
          </p:cNvCxnSpPr>
          <p:nvPr/>
        </p:nvCxnSpPr>
        <p:spPr>
          <a:xfrm flipV="1">
            <a:off x="10973732" y="2588235"/>
            <a:ext cx="0" cy="7060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15" name="Conector recto de flecha 514">
            <a:extLst>
              <a:ext uri="{FF2B5EF4-FFF2-40B4-BE49-F238E27FC236}">
                <a16:creationId xmlns:a16="http://schemas.microsoft.com/office/drawing/2014/main" id="{C60E4F87-C8F6-CCCD-624A-064234A54082}"/>
              </a:ext>
            </a:extLst>
          </p:cNvPr>
          <p:cNvCxnSpPr>
            <a:stCxn id="167" idx="3"/>
            <a:endCxn id="265" idx="1"/>
          </p:cNvCxnSpPr>
          <p:nvPr/>
        </p:nvCxnSpPr>
        <p:spPr>
          <a:xfrm flipV="1">
            <a:off x="5314778" y="6045286"/>
            <a:ext cx="935904" cy="644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3" name="Conector: angular 522">
            <a:extLst>
              <a:ext uri="{FF2B5EF4-FFF2-40B4-BE49-F238E27FC236}">
                <a16:creationId xmlns:a16="http://schemas.microsoft.com/office/drawing/2014/main" id="{2ED274FD-FDD4-3528-438C-A5B54125398C}"/>
              </a:ext>
            </a:extLst>
          </p:cNvPr>
          <p:cNvCxnSpPr>
            <a:stCxn id="290" idx="1"/>
            <a:endCxn id="156" idx="0"/>
          </p:cNvCxnSpPr>
          <p:nvPr/>
        </p:nvCxnSpPr>
        <p:spPr>
          <a:xfrm rot="10800000" flipV="1">
            <a:off x="6942604" y="3463585"/>
            <a:ext cx="3246356" cy="371836"/>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6" name="Conector recto de flecha 525">
            <a:extLst>
              <a:ext uri="{FF2B5EF4-FFF2-40B4-BE49-F238E27FC236}">
                <a16:creationId xmlns:a16="http://schemas.microsoft.com/office/drawing/2014/main" id="{555E318D-ED3D-FEFC-486C-E41F1EAC4115}"/>
              </a:ext>
            </a:extLst>
          </p:cNvPr>
          <p:cNvCxnSpPr>
            <a:stCxn id="113" idx="3"/>
            <a:endCxn id="156" idx="1"/>
          </p:cNvCxnSpPr>
          <p:nvPr/>
        </p:nvCxnSpPr>
        <p:spPr>
          <a:xfrm flipV="1">
            <a:off x="5665253" y="3973921"/>
            <a:ext cx="697206" cy="118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5" name="Conector recto de flecha 534">
            <a:extLst>
              <a:ext uri="{FF2B5EF4-FFF2-40B4-BE49-F238E27FC236}">
                <a16:creationId xmlns:a16="http://schemas.microsoft.com/office/drawing/2014/main" id="{E399C4AB-15D2-36F6-3F25-22418E376DD4}"/>
              </a:ext>
            </a:extLst>
          </p:cNvPr>
          <p:cNvCxnSpPr>
            <a:stCxn id="265" idx="3"/>
            <a:endCxn id="269" idx="1"/>
          </p:cNvCxnSpPr>
          <p:nvPr/>
        </p:nvCxnSpPr>
        <p:spPr>
          <a:xfrm>
            <a:off x="7289375" y="6045286"/>
            <a:ext cx="72835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48" name="CuadroTexto 547">
            <a:extLst>
              <a:ext uri="{FF2B5EF4-FFF2-40B4-BE49-F238E27FC236}">
                <a16:creationId xmlns:a16="http://schemas.microsoft.com/office/drawing/2014/main" id="{B9027970-7140-161E-8798-1C2BFCB99E85}"/>
              </a:ext>
            </a:extLst>
          </p:cNvPr>
          <p:cNvSpPr txBox="1"/>
          <p:nvPr/>
        </p:nvSpPr>
        <p:spPr>
          <a:xfrm>
            <a:off x="4848320" y="4905307"/>
            <a:ext cx="586445" cy="276999"/>
          </a:xfrm>
          <a:prstGeom prst="rect">
            <a:avLst/>
          </a:prstGeom>
          <a:noFill/>
        </p:spPr>
        <p:txBody>
          <a:bodyPr wrap="square" rtlCol="0">
            <a:spAutoFit/>
          </a:bodyPr>
          <a:lstStyle/>
          <a:p>
            <a:r>
              <a:rPr lang="es-ES" sz="1200" b="1" dirty="0"/>
              <a:t>SI/NO</a:t>
            </a:r>
            <a:endParaRPr lang="es-CO" sz="1200" b="1" dirty="0"/>
          </a:p>
        </p:txBody>
      </p:sp>
      <p:sp>
        <p:nvSpPr>
          <p:cNvPr id="558" name="CuadroTexto 557">
            <a:extLst>
              <a:ext uri="{FF2B5EF4-FFF2-40B4-BE49-F238E27FC236}">
                <a16:creationId xmlns:a16="http://schemas.microsoft.com/office/drawing/2014/main" id="{1C4D66E5-F64E-35E9-FA1F-B6030FFEC78F}"/>
              </a:ext>
            </a:extLst>
          </p:cNvPr>
          <p:cNvSpPr txBox="1"/>
          <p:nvPr/>
        </p:nvSpPr>
        <p:spPr>
          <a:xfrm>
            <a:off x="3314573" y="612563"/>
            <a:ext cx="405880" cy="276999"/>
          </a:xfrm>
          <a:prstGeom prst="rect">
            <a:avLst/>
          </a:prstGeom>
          <a:noFill/>
        </p:spPr>
        <p:txBody>
          <a:bodyPr wrap="none" rtlCol="0">
            <a:spAutoFit/>
          </a:bodyPr>
          <a:lstStyle/>
          <a:p>
            <a:r>
              <a:rPr lang="es-ES" sz="1200" b="1" dirty="0"/>
              <a:t>NO</a:t>
            </a:r>
            <a:endParaRPr lang="es-CO" sz="1200" b="1" dirty="0"/>
          </a:p>
        </p:txBody>
      </p:sp>
      <p:sp>
        <p:nvSpPr>
          <p:cNvPr id="559" name="CuadroTexto 558">
            <a:extLst>
              <a:ext uri="{FF2B5EF4-FFF2-40B4-BE49-F238E27FC236}">
                <a16:creationId xmlns:a16="http://schemas.microsoft.com/office/drawing/2014/main" id="{996584B2-7136-7627-DDD1-76F7118120D6}"/>
              </a:ext>
            </a:extLst>
          </p:cNvPr>
          <p:cNvSpPr txBox="1"/>
          <p:nvPr/>
        </p:nvSpPr>
        <p:spPr>
          <a:xfrm>
            <a:off x="3854773" y="680579"/>
            <a:ext cx="1160289" cy="276999"/>
          </a:xfrm>
          <a:prstGeom prst="rect">
            <a:avLst/>
          </a:prstGeom>
          <a:noFill/>
        </p:spPr>
        <p:txBody>
          <a:bodyPr wrap="square">
            <a:spAutoFit/>
          </a:bodyPr>
          <a:lstStyle/>
          <a:p>
            <a:r>
              <a:rPr lang="es-ES" sz="1200" dirty="0">
                <a:solidFill>
                  <a:srgbClr val="EE0000"/>
                </a:solidFill>
              </a:rPr>
              <a:t>CALIDAD BAJA</a:t>
            </a:r>
            <a:endParaRPr lang="es-CO" sz="1200" dirty="0">
              <a:solidFill>
                <a:srgbClr val="EE0000"/>
              </a:solidFill>
            </a:endParaRPr>
          </a:p>
        </p:txBody>
      </p:sp>
      <p:cxnSp>
        <p:nvCxnSpPr>
          <p:cNvPr id="560" name="Conector recto de flecha 559">
            <a:extLst>
              <a:ext uri="{FF2B5EF4-FFF2-40B4-BE49-F238E27FC236}">
                <a16:creationId xmlns:a16="http://schemas.microsoft.com/office/drawing/2014/main" id="{B30B6826-9F19-6695-256E-E3039B9E85C4}"/>
              </a:ext>
            </a:extLst>
          </p:cNvPr>
          <p:cNvCxnSpPr>
            <a:cxnSpLocks/>
            <a:stCxn id="9" idx="3"/>
            <a:endCxn id="559" idx="1"/>
          </p:cNvCxnSpPr>
          <p:nvPr/>
        </p:nvCxnSpPr>
        <p:spPr>
          <a:xfrm flipV="1">
            <a:off x="2740062" y="819079"/>
            <a:ext cx="1114711" cy="1803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68" name="CuadroTexto 567">
            <a:extLst>
              <a:ext uri="{FF2B5EF4-FFF2-40B4-BE49-F238E27FC236}">
                <a16:creationId xmlns:a16="http://schemas.microsoft.com/office/drawing/2014/main" id="{EC7956B4-367F-6CDB-420F-F27A24482FEF}"/>
              </a:ext>
            </a:extLst>
          </p:cNvPr>
          <p:cNvSpPr txBox="1"/>
          <p:nvPr/>
        </p:nvSpPr>
        <p:spPr>
          <a:xfrm>
            <a:off x="4335019" y="1379381"/>
            <a:ext cx="1160289" cy="276999"/>
          </a:xfrm>
          <a:prstGeom prst="rect">
            <a:avLst/>
          </a:prstGeom>
          <a:noFill/>
        </p:spPr>
        <p:txBody>
          <a:bodyPr wrap="square">
            <a:spAutoFit/>
          </a:bodyPr>
          <a:lstStyle/>
          <a:p>
            <a:r>
              <a:rPr lang="es-ES" sz="1200" dirty="0">
                <a:solidFill>
                  <a:srgbClr val="EE0000"/>
                </a:solidFill>
              </a:rPr>
              <a:t>CALIDAD BAJA</a:t>
            </a:r>
            <a:endParaRPr lang="es-CO" sz="1200" dirty="0">
              <a:solidFill>
                <a:srgbClr val="EE0000"/>
              </a:solidFill>
            </a:endParaRPr>
          </a:p>
        </p:txBody>
      </p:sp>
      <p:cxnSp>
        <p:nvCxnSpPr>
          <p:cNvPr id="569" name="Conector recto de flecha 568">
            <a:extLst>
              <a:ext uri="{FF2B5EF4-FFF2-40B4-BE49-F238E27FC236}">
                <a16:creationId xmlns:a16="http://schemas.microsoft.com/office/drawing/2014/main" id="{FEBFA614-4367-82BE-714F-DD4024A3433A}"/>
              </a:ext>
            </a:extLst>
          </p:cNvPr>
          <p:cNvCxnSpPr>
            <a:cxnSpLocks/>
            <a:stCxn id="15" idx="3"/>
            <a:endCxn id="568" idx="1"/>
          </p:cNvCxnSpPr>
          <p:nvPr/>
        </p:nvCxnSpPr>
        <p:spPr>
          <a:xfrm flipV="1">
            <a:off x="3235201" y="1517881"/>
            <a:ext cx="1099818" cy="94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73" name="Conector: angular 572">
            <a:extLst>
              <a:ext uri="{FF2B5EF4-FFF2-40B4-BE49-F238E27FC236}">
                <a16:creationId xmlns:a16="http://schemas.microsoft.com/office/drawing/2014/main" id="{2483EB04-610A-FCAA-E099-EDE7D875375C}"/>
              </a:ext>
            </a:extLst>
          </p:cNvPr>
          <p:cNvCxnSpPr>
            <a:stCxn id="99" idx="1"/>
            <a:endCxn id="54" idx="2"/>
          </p:cNvCxnSpPr>
          <p:nvPr/>
        </p:nvCxnSpPr>
        <p:spPr>
          <a:xfrm rot="10800000">
            <a:off x="776615" y="1496527"/>
            <a:ext cx="121173" cy="2478291"/>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9665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0B477-A27F-C8E6-FD8A-AF4AE4BC0D52}"/>
            </a:ext>
          </a:extLst>
        </p:cNvPr>
        <p:cNvGrpSpPr/>
        <p:nvPr/>
      </p:nvGrpSpPr>
      <p:grpSpPr>
        <a:xfrm>
          <a:off x="0" y="0"/>
          <a:ext cx="0" cy="0"/>
          <a:chOff x="0" y="0"/>
          <a:chExt cx="0" cy="0"/>
        </a:xfrm>
      </p:grpSpPr>
      <p:sp>
        <p:nvSpPr>
          <p:cNvPr id="6" name="CuadroTexto 5">
            <a:extLst>
              <a:ext uri="{FF2B5EF4-FFF2-40B4-BE49-F238E27FC236}">
                <a16:creationId xmlns:a16="http://schemas.microsoft.com/office/drawing/2014/main" id="{CDBD556F-5BB1-F28A-666C-A65FE56C6AF7}"/>
              </a:ext>
            </a:extLst>
          </p:cNvPr>
          <p:cNvSpPr txBox="1"/>
          <p:nvPr/>
        </p:nvSpPr>
        <p:spPr>
          <a:xfrm>
            <a:off x="1585912" y="5244177"/>
            <a:ext cx="2326819" cy="1107996"/>
          </a:xfrm>
          <a:prstGeom prst="rect">
            <a:avLst/>
          </a:prstGeom>
          <a:noFill/>
        </p:spPr>
        <p:txBody>
          <a:bodyPr wrap="square" rtlCol="0">
            <a:spAutoFit/>
          </a:bodyPr>
          <a:lstStyle/>
          <a:p>
            <a:r>
              <a:rPr lang="es-ES" dirty="0"/>
              <a:t>*CALIDAD ALTA: % </a:t>
            </a:r>
          </a:p>
          <a:p>
            <a:endParaRPr lang="es-ES" dirty="0"/>
          </a:p>
          <a:p>
            <a:r>
              <a:rPr lang="es-ES" dirty="0"/>
              <a:t>*CALIDAD BAJA: %</a:t>
            </a:r>
          </a:p>
          <a:p>
            <a:endParaRPr lang="es-CO" sz="1200" dirty="0"/>
          </a:p>
        </p:txBody>
      </p:sp>
      <p:sp>
        <p:nvSpPr>
          <p:cNvPr id="17" name="CuadroTexto 16">
            <a:extLst>
              <a:ext uri="{FF2B5EF4-FFF2-40B4-BE49-F238E27FC236}">
                <a16:creationId xmlns:a16="http://schemas.microsoft.com/office/drawing/2014/main" id="{B181A0E0-2EE7-4511-E815-ABD6F24C9DF5}"/>
              </a:ext>
            </a:extLst>
          </p:cNvPr>
          <p:cNvSpPr txBox="1"/>
          <p:nvPr/>
        </p:nvSpPr>
        <p:spPr>
          <a:xfrm>
            <a:off x="1945141" y="1186934"/>
            <a:ext cx="6094638" cy="646331"/>
          </a:xfrm>
          <a:prstGeom prst="rect">
            <a:avLst/>
          </a:prstGeom>
          <a:noFill/>
        </p:spPr>
        <p:txBody>
          <a:bodyPr wrap="square">
            <a:spAutoFit/>
          </a:bodyPr>
          <a:lstStyle/>
          <a:p>
            <a:r>
              <a:rPr lang="es-ES" sz="1800" dirty="0">
                <a:solidFill>
                  <a:schemeClr val="tx2">
                    <a:lumMod val="75000"/>
                    <a:lumOff val="25000"/>
                  </a:schemeClr>
                </a:solidFill>
              </a:rPr>
              <a:t>EN LA PANTALLA DE SALIDA INCORPORAR LA SIGUIENTE ESTADISTICA COMO RESULTADO FINAL</a:t>
            </a:r>
            <a:endParaRPr lang="es-CO" sz="1800" dirty="0">
              <a:solidFill>
                <a:schemeClr val="tx2">
                  <a:lumMod val="75000"/>
                  <a:lumOff val="25000"/>
                </a:schemeClr>
              </a:solidFill>
            </a:endParaRPr>
          </a:p>
        </p:txBody>
      </p:sp>
      <p:sp>
        <p:nvSpPr>
          <p:cNvPr id="19" name="CuadroTexto 18">
            <a:extLst>
              <a:ext uri="{FF2B5EF4-FFF2-40B4-BE49-F238E27FC236}">
                <a16:creationId xmlns:a16="http://schemas.microsoft.com/office/drawing/2014/main" id="{B41684F4-1AA0-0398-6F87-FBC5D8B9DC42}"/>
              </a:ext>
            </a:extLst>
          </p:cNvPr>
          <p:cNvSpPr txBox="1"/>
          <p:nvPr/>
        </p:nvSpPr>
        <p:spPr>
          <a:xfrm>
            <a:off x="6888502" y="2658854"/>
            <a:ext cx="3259138" cy="2585323"/>
          </a:xfrm>
          <a:prstGeom prst="rect">
            <a:avLst/>
          </a:prstGeom>
          <a:noFill/>
        </p:spPr>
        <p:txBody>
          <a:bodyPr wrap="square">
            <a:spAutoFit/>
          </a:bodyPr>
          <a:lstStyle/>
          <a:p>
            <a:r>
              <a:rPr lang="es-ES" sz="1800" dirty="0"/>
              <a:t>*CASO IGAC 1 CANTIDAD</a:t>
            </a:r>
          </a:p>
          <a:p>
            <a:endParaRPr lang="es-ES" sz="1800" dirty="0"/>
          </a:p>
          <a:p>
            <a:r>
              <a:rPr lang="es-ES" sz="1800" dirty="0"/>
              <a:t>*CASO IGAC 2 CANTIDAD</a:t>
            </a:r>
          </a:p>
          <a:p>
            <a:endParaRPr lang="es-ES" sz="1800" dirty="0"/>
          </a:p>
          <a:p>
            <a:r>
              <a:rPr lang="es-ES" sz="1800" dirty="0"/>
              <a:t>*CASO IGAC 3 CANTIDAD</a:t>
            </a:r>
          </a:p>
          <a:p>
            <a:endParaRPr lang="es-ES" sz="1800" dirty="0"/>
          </a:p>
          <a:p>
            <a:r>
              <a:rPr lang="es-ES" sz="1800" dirty="0"/>
              <a:t>*CASO IGAC 4 CANTIDAD</a:t>
            </a:r>
          </a:p>
          <a:p>
            <a:endParaRPr lang="es-ES" sz="1800" dirty="0"/>
          </a:p>
          <a:p>
            <a:r>
              <a:rPr lang="es-ES" sz="1800" dirty="0"/>
              <a:t>*CASO IGAC 5 CANTIDAD</a:t>
            </a:r>
          </a:p>
        </p:txBody>
      </p:sp>
      <p:sp>
        <p:nvSpPr>
          <p:cNvPr id="21" name="CuadroTexto 20">
            <a:extLst>
              <a:ext uri="{FF2B5EF4-FFF2-40B4-BE49-F238E27FC236}">
                <a16:creationId xmlns:a16="http://schemas.microsoft.com/office/drawing/2014/main" id="{7B3443AD-5903-6478-805F-E46CE88BC346}"/>
              </a:ext>
            </a:extLst>
          </p:cNvPr>
          <p:cNvSpPr txBox="1"/>
          <p:nvPr/>
        </p:nvSpPr>
        <p:spPr>
          <a:xfrm>
            <a:off x="1585912" y="2413337"/>
            <a:ext cx="4031116" cy="2862322"/>
          </a:xfrm>
          <a:prstGeom prst="rect">
            <a:avLst/>
          </a:prstGeom>
          <a:noFill/>
        </p:spPr>
        <p:txBody>
          <a:bodyPr wrap="square">
            <a:spAutoFit/>
          </a:bodyPr>
          <a:lstStyle/>
          <a:p>
            <a:r>
              <a:rPr lang="es-ES" sz="1800" dirty="0"/>
              <a:t>*TOTAL DE REGISTROS INGRESADOS:</a:t>
            </a:r>
          </a:p>
          <a:p>
            <a:endParaRPr lang="es-ES" sz="1800" dirty="0"/>
          </a:p>
          <a:p>
            <a:r>
              <a:rPr lang="es-ES" sz="1800" dirty="0"/>
              <a:t>*PRINCPALES: CANTIDAD</a:t>
            </a:r>
          </a:p>
          <a:p>
            <a:endParaRPr lang="es-ES" sz="1800" dirty="0"/>
          </a:p>
          <a:p>
            <a:r>
              <a:rPr lang="es-ES" sz="1800" dirty="0"/>
              <a:t>*SECUNDARIAS: CANTIDAD</a:t>
            </a:r>
          </a:p>
          <a:p>
            <a:endParaRPr lang="es-ES" sz="1800" dirty="0"/>
          </a:p>
          <a:p>
            <a:r>
              <a:rPr lang="es-ES" sz="1800" dirty="0"/>
              <a:t>*INCLUYE: CANTIDAD</a:t>
            </a:r>
          </a:p>
          <a:p>
            <a:endParaRPr lang="es-ES" dirty="0"/>
          </a:p>
          <a:p>
            <a:r>
              <a:rPr lang="es-ES" dirty="0"/>
              <a:t>*SIN CLASIFICAR: CANTIDAD</a:t>
            </a:r>
          </a:p>
          <a:p>
            <a:endParaRPr lang="es-ES" sz="1800" dirty="0"/>
          </a:p>
        </p:txBody>
      </p:sp>
    </p:spTree>
    <p:extLst>
      <p:ext uri="{BB962C8B-B14F-4D97-AF65-F5344CB8AC3E}">
        <p14:creationId xmlns:p14="http://schemas.microsoft.com/office/powerpoint/2010/main" val="3529341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52F5C67-BBF9-0A82-59DC-E5FEB926D226}"/>
              </a:ext>
            </a:extLst>
          </p:cNvPr>
          <p:cNvSpPr txBox="1"/>
          <p:nvPr/>
        </p:nvSpPr>
        <p:spPr>
          <a:xfrm>
            <a:off x="323261" y="146103"/>
            <a:ext cx="9861435" cy="369332"/>
          </a:xfrm>
          <a:prstGeom prst="rect">
            <a:avLst/>
          </a:prstGeom>
          <a:solidFill>
            <a:srgbClr val="92D050"/>
          </a:solidFill>
        </p:spPr>
        <p:txBody>
          <a:bodyPr wrap="square" rtlCol="0">
            <a:spAutoFit/>
          </a:bodyPr>
          <a:lstStyle/>
          <a:p>
            <a:pPr algn="ctr"/>
            <a:r>
              <a:rPr lang="es-ES" dirty="0"/>
              <a:t>ARCHIVO FINAL – ESTRUCTURA DE SALIDA -ESTADISTICA</a:t>
            </a:r>
            <a:endParaRPr lang="es-CO" dirty="0"/>
          </a:p>
        </p:txBody>
      </p:sp>
      <p:graphicFrame>
        <p:nvGraphicFramePr>
          <p:cNvPr id="6" name="Tabla 5">
            <a:extLst>
              <a:ext uri="{FF2B5EF4-FFF2-40B4-BE49-F238E27FC236}">
                <a16:creationId xmlns:a16="http://schemas.microsoft.com/office/drawing/2014/main" id="{982AA962-2095-A7FD-4D6E-A3E65F3E69C4}"/>
              </a:ext>
            </a:extLst>
          </p:cNvPr>
          <p:cNvGraphicFramePr>
            <a:graphicFrameLocks noGrp="1"/>
          </p:cNvGraphicFramePr>
          <p:nvPr>
            <p:extLst>
              <p:ext uri="{D42A27DB-BD31-4B8C-83A1-F6EECF244321}">
                <p14:modId xmlns:p14="http://schemas.microsoft.com/office/powerpoint/2010/main" val="3151412558"/>
              </p:ext>
            </p:extLst>
          </p:nvPr>
        </p:nvGraphicFramePr>
        <p:xfrm>
          <a:off x="1269093" y="3788229"/>
          <a:ext cx="9931399" cy="2045970"/>
        </p:xfrm>
        <a:graphic>
          <a:graphicData uri="http://schemas.openxmlformats.org/drawingml/2006/table">
            <a:tbl>
              <a:tblPr/>
              <a:tblGrid>
                <a:gridCol w="1104194">
                  <a:extLst>
                    <a:ext uri="{9D8B030D-6E8A-4147-A177-3AD203B41FA5}">
                      <a16:colId xmlns:a16="http://schemas.microsoft.com/office/drawing/2014/main" val="1679158014"/>
                    </a:ext>
                  </a:extLst>
                </a:gridCol>
                <a:gridCol w="761513">
                  <a:extLst>
                    <a:ext uri="{9D8B030D-6E8A-4147-A177-3AD203B41FA5}">
                      <a16:colId xmlns:a16="http://schemas.microsoft.com/office/drawing/2014/main" val="1460926047"/>
                    </a:ext>
                  </a:extLst>
                </a:gridCol>
                <a:gridCol w="761513">
                  <a:extLst>
                    <a:ext uri="{9D8B030D-6E8A-4147-A177-3AD203B41FA5}">
                      <a16:colId xmlns:a16="http://schemas.microsoft.com/office/drawing/2014/main" val="3430636054"/>
                    </a:ext>
                  </a:extLst>
                </a:gridCol>
                <a:gridCol w="761513">
                  <a:extLst>
                    <a:ext uri="{9D8B030D-6E8A-4147-A177-3AD203B41FA5}">
                      <a16:colId xmlns:a16="http://schemas.microsoft.com/office/drawing/2014/main" val="2249067629"/>
                    </a:ext>
                  </a:extLst>
                </a:gridCol>
                <a:gridCol w="2614528">
                  <a:extLst>
                    <a:ext uri="{9D8B030D-6E8A-4147-A177-3AD203B41FA5}">
                      <a16:colId xmlns:a16="http://schemas.microsoft.com/office/drawing/2014/main" val="3830662382"/>
                    </a:ext>
                  </a:extLst>
                </a:gridCol>
                <a:gridCol w="1738788">
                  <a:extLst>
                    <a:ext uri="{9D8B030D-6E8A-4147-A177-3AD203B41FA5}">
                      <a16:colId xmlns:a16="http://schemas.microsoft.com/office/drawing/2014/main" val="3904607117"/>
                    </a:ext>
                  </a:extLst>
                </a:gridCol>
                <a:gridCol w="942372">
                  <a:extLst>
                    <a:ext uri="{9D8B030D-6E8A-4147-A177-3AD203B41FA5}">
                      <a16:colId xmlns:a16="http://schemas.microsoft.com/office/drawing/2014/main" val="337019692"/>
                    </a:ext>
                  </a:extLst>
                </a:gridCol>
                <a:gridCol w="685362">
                  <a:extLst>
                    <a:ext uri="{9D8B030D-6E8A-4147-A177-3AD203B41FA5}">
                      <a16:colId xmlns:a16="http://schemas.microsoft.com/office/drawing/2014/main" val="4279645668"/>
                    </a:ext>
                  </a:extLst>
                </a:gridCol>
                <a:gridCol w="561616">
                  <a:extLst>
                    <a:ext uri="{9D8B030D-6E8A-4147-A177-3AD203B41FA5}">
                      <a16:colId xmlns:a16="http://schemas.microsoft.com/office/drawing/2014/main" val="2614757933"/>
                    </a:ext>
                  </a:extLst>
                </a:gridCol>
              </a:tblGrid>
              <a:tr h="135527">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ESTANDARIZACION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CLASIFICACION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CASO IGAC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CALIDAD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64478231"/>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123456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123-45968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45C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CARRERA 27 NO 17 04 SUR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da-DK" sz="1100" b="0" i="0" u="none" strike="noStrike">
                          <a:solidFill>
                            <a:srgbClr val="000000"/>
                          </a:solidFill>
                          <a:effectLst/>
                          <a:latin typeface="Aptos Narrow" panose="020B0004020202020204" pitchFamily="34" charset="0"/>
                        </a:rPr>
                        <a:t>KR 27 17 04 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BAJA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677390"/>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6544789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130-8765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78E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BR LA PELIGROSA CALLE24 # 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a:solidFill>
                            <a:srgbClr val="000000"/>
                          </a:solidFill>
                          <a:effectLst/>
                          <a:latin typeface="Aptos Narrow" panose="020B0004020202020204" pitchFamily="34" charset="0"/>
                        </a:rPr>
                        <a:t>CL 24 18-04 BR LA PELIGROSA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2603455"/>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6754153"/>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SECUNDARIA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1694105"/>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CL 22 30-18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SECUNDARIA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19423104"/>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KR 78 26-40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5839289"/>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1100" b="0" i="0" u="none" strike="noStrike" dirty="0">
                          <a:solidFill>
                            <a:srgbClr val="000000"/>
                          </a:solidFill>
                          <a:effectLst/>
                          <a:latin typeface="Aptos Narrow" panose="020B0004020202020204" pitchFamily="34" charset="0"/>
                        </a:rPr>
                        <a:t>CL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INCLUYE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BAJA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2964065"/>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548792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22A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it-IT" sz="1100" b="0" i="0" u="none" strike="noStrike">
                          <a:solidFill>
                            <a:srgbClr val="000000"/>
                          </a:solidFill>
                          <a:effectLst/>
                          <a:latin typeface="Aptos Narrow" panose="020B0004020202020204" pitchFamily="34" charset="0"/>
                        </a:rPr>
                        <a:t>BR BATAR MANZANA 3 LOTE 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pt-BR" sz="1100" b="0" i="0" u="none" strike="noStrike">
                          <a:solidFill>
                            <a:srgbClr val="000000"/>
                          </a:solidFill>
                          <a:effectLst/>
                          <a:latin typeface="Aptos Narrow" panose="020B0004020202020204" pitchFamily="34" charset="0"/>
                        </a:rPr>
                        <a:t>BR BATAR MZ 3 LT 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FF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7849051"/>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111234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50N-4898465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TERMINAL DE TRANSPORTE DEL SALITRE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TERMINAL DE TRANSPORTE DEL SALITRE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PRINCIPAL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s-CO" sz="1100" b="0" i="0" u="none" strike="noStrike">
                          <a:solidFill>
                            <a:srgbClr val="000000"/>
                          </a:solidFill>
                          <a:effectLst/>
                          <a:latin typeface="Aptos Narrow" panose="020B00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ALTA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6923148"/>
                  </a:ext>
                </a:extLst>
              </a:tr>
            </a:tbl>
          </a:graphicData>
        </a:graphic>
      </p:graphicFrame>
      <p:graphicFrame>
        <p:nvGraphicFramePr>
          <p:cNvPr id="7" name="Tabla 6">
            <a:extLst>
              <a:ext uri="{FF2B5EF4-FFF2-40B4-BE49-F238E27FC236}">
                <a16:creationId xmlns:a16="http://schemas.microsoft.com/office/drawing/2014/main" id="{97E1FBCE-D251-7394-8FE8-7099674B8615}"/>
              </a:ext>
            </a:extLst>
          </p:cNvPr>
          <p:cNvGraphicFramePr>
            <a:graphicFrameLocks noGrp="1"/>
          </p:cNvGraphicFramePr>
          <p:nvPr>
            <p:extLst>
              <p:ext uri="{D42A27DB-BD31-4B8C-83A1-F6EECF244321}">
                <p14:modId xmlns:p14="http://schemas.microsoft.com/office/powerpoint/2010/main" val="4045926577"/>
              </p:ext>
            </p:extLst>
          </p:nvPr>
        </p:nvGraphicFramePr>
        <p:xfrm>
          <a:off x="1269093" y="908798"/>
          <a:ext cx="6007099" cy="1678305"/>
        </p:xfrm>
        <a:graphic>
          <a:graphicData uri="http://schemas.openxmlformats.org/drawingml/2006/table">
            <a:tbl>
              <a:tblPr/>
              <a:tblGrid>
                <a:gridCol w="1106069">
                  <a:extLst>
                    <a:ext uri="{9D8B030D-6E8A-4147-A177-3AD203B41FA5}">
                      <a16:colId xmlns:a16="http://schemas.microsoft.com/office/drawing/2014/main" val="1120168080"/>
                    </a:ext>
                  </a:extLst>
                </a:gridCol>
                <a:gridCol w="762806">
                  <a:extLst>
                    <a:ext uri="{9D8B030D-6E8A-4147-A177-3AD203B41FA5}">
                      <a16:colId xmlns:a16="http://schemas.microsoft.com/office/drawing/2014/main" val="2768540406"/>
                    </a:ext>
                  </a:extLst>
                </a:gridCol>
                <a:gridCol w="762806">
                  <a:extLst>
                    <a:ext uri="{9D8B030D-6E8A-4147-A177-3AD203B41FA5}">
                      <a16:colId xmlns:a16="http://schemas.microsoft.com/office/drawing/2014/main" val="1412729312"/>
                    </a:ext>
                  </a:extLst>
                </a:gridCol>
                <a:gridCol w="762806">
                  <a:extLst>
                    <a:ext uri="{9D8B030D-6E8A-4147-A177-3AD203B41FA5}">
                      <a16:colId xmlns:a16="http://schemas.microsoft.com/office/drawing/2014/main" val="3720234145"/>
                    </a:ext>
                  </a:extLst>
                </a:gridCol>
                <a:gridCol w="2612612">
                  <a:extLst>
                    <a:ext uri="{9D8B030D-6E8A-4147-A177-3AD203B41FA5}">
                      <a16:colId xmlns:a16="http://schemas.microsoft.com/office/drawing/2014/main" val="2091715103"/>
                    </a:ext>
                  </a:extLst>
                </a:gridCol>
              </a:tblGrid>
              <a:tr h="190500">
                <a:tc gridSpan="5">
                  <a:txBody>
                    <a:bodyPr/>
                    <a:lstStyle/>
                    <a:p>
                      <a:pPr algn="ctr" fontAlgn="b">
                        <a:buNone/>
                      </a:pPr>
                      <a:r>
                        <a:rPr lang="es-CO" sz="1100" b="0" i="0" u="none" strike="noStrike" dirty="0">
                          <a:solidFill>
                            <a:srgbClr val="000000"/>
                          </a:solidFill>
                          <a:effectLst/>
                          <a:latin typeface="Aptos Narrow" panose="020B0004020202020204" pitchFamily="34" charset="0"/>
                        </a:rPr>
                        <a:t>TABLA BASE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extLst>
                  <a:ext uri="{0D108BD9-81ED-4DB2-BD59-A6C34878D82A}">
                    <a16:rowId xmlns:a16="http://schemas.microsoft.com/office/drawing/2014/main" val="1230259657"/>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NUMERO PREDIAL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a:solidFill>
                            <a:srgbClr val="000000"/>
                          </a:solidFill>
                          <a:effectLst/>
                          <a:latin typeface="Aptos Narrow" panose="020B0004020202020204" pitchFamily="34" charset="0"/>
                        </a:rPr>
                        <a:t>FMI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CHIP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ID EMPRESA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buNone/>
                      </a:pPr>
                      <a:r>
                        <a:rPr lang="es-CO" sz="1100" b="0" i="0" u="none" strike="noStrike" dirty="0">
                          <a:solidFill>
                            <a:srgbClr val="000000"/>
                          </a:solidFill>
                          <a:effectLst/>
                          <a:latin typeface="Aptos Narrow" panose="020B0004020202020204" pitchFamily="34" charset="0"/>
                        </a:rPr>
                        <a:t>NOMENCLATURA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22348707"/>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123456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123-45968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45C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CARRERA 27 NO 17 04 SUR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7334602"/>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6544789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130-8765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78E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BR LA PELIGROSA CALLE24 # 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862132"/>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987456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150-885451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85A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CALLE 22 30-14/16/18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3941508"/>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6571965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50S-22447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AAAABC423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ES" sz="1100" b="0" i="0" u="none" strike="noStrike" dirty="0">
                          <a:solidFill>
                            <a:srgbClr val="000000"/>
                          </a:solidFill>
                          <a:effectLst/>
                          <a:latin typeface="Aptos Narrow" panose="020B0004020202020204" pitchFamily="34" charset="0"/>
                        </a:rPr>
                        <a:t>CARRERA 78 26-40;CALLE 40 BR OLIVOS MZ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60514083"/>
                  </a:ext>
                </a:extLst>
              </a:tr>
              <a:tr h="190500">
                <a:tc>
                  <a:txBody>
                    <a:bodyPr/>
                    <a:lstStyle/>
                    <a:p>
                      <a:pPr algn="ctr" fontAlgn="b">
                        <a:buNone/>
                      </a:pPr>
                      <a:r>
                        <a:rPr lang="es-CO" sz="1100" b="0" i="0" u="none" strike="noStrike" dirty="0">
                          <a:solidFill>
                            <a:srgbClr val="000000"/>
                          </a:solidFill>
                          <a:effectLst/>
                          <a:latin typeface="Aptos Narrow" panose="020B0004020202020204" pitchFamily="34" charset="0"/>
                        </a:rPr>
                        <a:t>548792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22A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it-IT" sz="1100" b="0" i="0" u="none" strike="noStrike" dirty="0">
                          <a:solidFill>
                            <a:srgbClr val="000000"/>
                          </a:solidFill>
                          <a:effectLst/>
                          <a:latin typeface="Aptos Narrow" panose="020B0004020202020204" pitchFamily="34" charset="0"/>
                        </a:rPr>
                        <a:t>BR BATAR MANZANA 3 LOTE 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0288165"/>
                  </a:ext>
                </a:extLst>
              </a:tr>
              <a:tr h="190500">
                <a:tc>
                  <a:txBody>
                    <a:bodyPr/>
                    <a:lstStyle/>
                    <a:p>
                      <a:pPr algn="ctr" fontAlgn="b">
                        <a:buNone/>
                      </a:pPr>
                      <a:r>
                        <a:rPr lang="es-CO" sz="1100" b="0" i="0" u="none" strike="noStrike">
                          <a:solidFill>
                            <a:srgbClr val="000000"/>
                          </a:solidFill>
                          <a:effectLst/>
                          <a:latin typeface="Aptos Narrow" panose="020B0004020202020204" pitchFamily="34" charset="0"/>
                        </a:rPr>
                        <a:t>111234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50N-4898465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a:solidFill>
                            <a:srgbClr val="000000"/>
                          </a:solidFill>
                          <a:effectLst/>
                          <a:latin typeface="Aptos Narrow" panose="020B00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s-CO" sz="1100" b="0" i="0" u="none" strike="noStrike" dirty="0">
                          <a:solidFill>
                            <a:srgbClr val="000000"/>
                          </a:solidFill>
                          <a:effectLst/>
                          <a:latin typeface="Aptos Narrow" panose="020B0004020202020204" pitchFamily="34" charset="0"/>
                        </a:rPr>
                        <a:t>TERMINAL DE TRANSPORTE DEL SALITRE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2684657"/>
                  </a:ext>
                </a:extLst>
              </a:tr>
            </a:tbl>
          </a:graphicData>
        </a:graphic>
      </p:graphicFrame>
    </p:spTree>
    <p:extLst>
      <p:ext uri="{BB962C8B-B14F-4D97-AF65-F5344CB8AC3E}">
        <p14:creationId xmlns:p14="http://schemas.microsoft.com/office/powerpoint/2010/main" val="158793539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837</TotalTime>
  <Words>1538</Words>
  <Application>Microsoft Office PowerPoint</Application>
  <PresentationFormat>Panorámica</PresentationFormat>
  <Paragraphs>433</Paragraphs>
  <Slides>10</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vt:i4>
      </vt:variant>
    </vt:vector>
  </HeadingPairs>
  <TitlesOfParts>
    <vt:vector size="16" baseType="lpstr">
      <vt:lpstr>Aptos</vt:lpstr>
      <vt:lpstr>Aptos Display</vt:lpstr>
      <vt:lpstr>Aptos Narrow</vt:lpstr>
      <vt:lpstr>Arial</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Jhon Alexander Ceballos Molina</dc:creator>
  <cp:lastModifiedBy>ligia gonzalez</cp:lastModifiedBy>
  <cp:revision>2</cp:revision>
  <dcterms:created xsi:type="dcterms:W3CDTF">2026-01-28T22:51:34Z</dcterms:created>
  <dcterms:modified xsi:type="dcterms:W3CDTF">2026-04-25T15:32:29Z</dcterms:modified>
</cp:coreProperties>
</file>